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65" r:id="rId2"/>
    <p:sldMasterId id="2147483707" r:id="rId3"/>
    <p:sldMasterId id="2147483700" r:id="rId4"/>
    <p:sldMasterId id="2147483698" r:id="rId5"/>
    <p:sldMasterId id="2147483668" r:id="rId6"/>
    <p:sldMasterId id="2147483672" r:id="rId7"/>
  </p:sldMasterIdLst>
  <p:notesMasterIdLst>
    <p:notesMasterId r:id="rId85"/>
  </p:notesMasterIdLst>
  <p:handoutMasterIdLst>
    <p:handoutMasterId r:id="rId86"/>
  </p:handoutMasterIdLst>
  <p:sldIdLst>
    <p:sldId id="462" r:id="rId8"/>
    <p:sldId id="463" r:id="rId9"/>
    <p:sldId id="465" r:id="rId10"/>
    <p:sldId id="474" r:id="rId11"/>
    <p:sldId id="475" r:id="rId12"/>
    <p:sldId id="476" r:id="rId13"/>
    <p:sldId id="543" r:id="rId14"/>
    <p:sldId id="478" r:id="rId15"/>
    <p:sldId id="479" r:id="rId16"/>
    <p:sldId id="480" r:id="rId17"/>
    <p:sldId id="481" r:id="rId18"/>
    <p:sldId id="477" r:id="rId19"/>
    <p:sldId id="482" r:id="rId20"/>
    <p:sldId id="483" r:id="rId21"/>
    <p:sldId id="544" r:id="rId22"/>
    <p:sldId id="486" r:id="rId23"/>
    <p:sldId id="484" r:id="rId24"/>
    <p:sldId id="485" r:id="rId25"/>
    <p:sldId id="487" r:id="rId26"/>
    <p:sldId id="545" r:id="rId27"/>
    <p:sldId id="488" r:id="rId28"/>
    <p:sldId id="489" r:id="rId29"/>
    <p:sldId id="473" r:id="rId30"/>
    <p:sldId id="490" r:id="rId31"/>
    <p:sldId id="493" r:id="rId32"/>
    <p:sldId id="491" r:id="rId33"/>
    <p:sldId id="494" r:id="rId34"/>
    <p:sldId id="495" r:id="rId35"/>
    <p:sldId id="496" r:id="rId36"/>
    <p:sldId id="498" r:id="rId37"/>
    <p:sldId id="499" r:id="rId38"/>
    <p:sldId id="500" r:id="rId39"/>
    <p:sldId id="501" r:id="rId40"/>
    <p:sldId id="502" r:id="rId41"/>
    <p:sldId id="503" r:id="rId42"/>
    <p:sldId id="504" r:id="rId43"/>
    <p:sldId id="505" r:id="rId44"/>
    <p:sldId id="546" r:id="rId45"/>
    <p:sldId id="507" r:id="rId46"/>
    <p:sldId id="506" r:id="rId47"/>
    <p:sldId id="547" r:id="rId48"/>
    <p:sldId id="548" r:id="rId49"/>
    <p:sldId id="511" r:id="rId50"/>
    <p:sldId id="512" r:id="rId51"/>
    <p:sldId id="533" r:id="rId52"/>
    <p:sldId id="510" r:id="rId53"/>
    <p:sldId id="513" r:id="rId54"/>
    <p:sldId id="514" r:id="rId55"/>
    <p:sldId id="515" r:id="rId56"/>
    <p:sldId id="516" r:id="rId57"/>
    <p:sldId id="517" r:id="rId58"/>
    <p:sldId id="549" r:id="rId59"/>
    <p:sldId id="521" r:id="rId60"/>
    <p:sldId id="522" r:id="rId61"/>
    <p:sldId id="518" r:id="rId62"/>
    <p:sldId id="523" r:id="rId63"/>
    <p:sldId id="524" r:id="rId64"/>
    <p:sldId id="526" r:id="rId65"/>
    <p:sldId id="525" r:id="rId66"/>
    <p:sldId id="532" r:id="rId67"/>
    <p:sldId id="535" r:id="rId68"/>
    <p:sldId id="536" r:id="rId69"/>
    <p:sldId id="537" r:id="rId70"/>
    <p:sldId id="552" r:id="rId71"/>
    <p:sldId id="534" r:id="rId72"/>
    <p:sldId id="553" r:id="rId73"/>
    <p:sldId id="538" r:id="rId74"/>
    <p:sldId id="554" r:id="rId75"/>
    <p:sldId id="542" r:id="rId76"/>
    <p:sldId id="555" r:id="rId77"/>
    <p:sldId id="556" r:id="rId78"/>
    <p:sldId id="527" r:id="rId79"/>
    <p:sldId id="528" r:id="rId80"/>
    <p:sldId id="529" r:id="rId81"/>
    <p:sldId id="530" r:id="rId82"/>
    <p:sldId id="531" r:id="rId83"/>
    <p:sldId id="264" r:id="rId84"/>
  </p:sldIdLst>
  <p:sldSz cx="12192000" cy="6858000"/>
  <p:notesSz cx="6858000" cy="9144000"/>
  <p:custDataLst>
    <p:tags r:id="rId8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B26"/>
    <a:srgbClr val="F0F8EB"/>
    <a:srgbClr val="49504F"/>
    <a:srgbClr val="FEF9F4"/>
    <a:srgbClr val="FEF4EC"/>
    <a:srgbClr val="B60206"/>
    <a:srgbClr val="B70006"/>
    <a:srgbClr val="FFFFE4"/>
    <a:srgbClr val="91919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5306" autoAdjust="0"/>
  </p:normalViewPr>
  <p:slideViewPr>
    <p:cSldViewPr snapToGrid="0">
      <p:cViewPr varScale="1">
        <p:scale>
          <a:sx n="75" d="100"/>
          <a:sy n="7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59"/>
    </p:cViewPr>
  </p:sorterViewPr>
  <p:notesViewPr>
    <p:cSldViewPr snapToGrid="0" showGuides="1">
      <p:cViewPr varScale="1">
        <p:scale>
          <a:sx n="97" d="100"/>
          <a:sy n="97" d="100"/>
        </p:scale>
        <p:origin x="34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5BAB8F7-26C7-2345-A2F0-4C70E8EFA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B0FE49-C86E-0B42-8C7E-921C60B5A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DFD10-C36A-A44C-AC52-E91D9A58CF7E}" type="datetimeFigureOut">
              <a:rPr kumimoji="1" lang="zh-CN" altLang="en-US" smtClean="0"/>
              <a:t>2021/4/14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928822-8127-CD43-9156-5BB443851D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C3EF7F-6078-7249-A167-F5C0687992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B397-CD8F-1C4C-97BB-ADF18DDD1C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265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7ACF5-0677-4CC5-89ED-AE83D3F5859D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3F50-FC71-46DD-9BDC-11F985EF4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9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69F54-72BF-044A-89E7-CDAF75E94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44725"/>
            <a:ext cx="10541000" cy="1158875"/>
          </a:xfrm>
          <a:prstGeom prst="rect">
            <a:avLst/>
          </a:prstGeom>
        </p:spPr>
        <p:txBody>
          <a:bodyPr anchor="ctr"/>
          <a:lstStyle>
            <a:lvl1pPr>
              <a:defRPr sz="7200" b="0" i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主标题</a:t>
            </a:r>
          </a:p>
        </p:txBody>
      </p:sp>
      <p:sp>
        <p:nvSpPr>
          <p:cNvPr id="3" name="文本占位符 3">
            <a:extLst>
              <a:ext uri="{FF2B5EF4-FFF2-40B4-BE49-F238E27FC236}">
                <a16:creationId xmlns:a16="http://schemas.microsoft.com/office/drawing/2014/main" id="{FE68CD30-ECD6-A642-8C7F-BA42D1249D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454401"/>
            <a:ext cx="10540999" cy="63023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 b="0" i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</a:lstStyle>
          <a:p>
            <a:pPr lvl="0"/>
            <a:r>
              <a:rPr kumimoji="1" lang="zh-CN" altLang="en-US" dirty="0"/>
              <a:t>副标题内容，如若没有可以删除</a:t>
            </a:r>
          </a:p>
        </p:txBody>
      </p:sp>
    </p:spTree>
    <p:extLst>
      <p:ext uri="{BB962C8B-B14F-4D97-AF65-F5344CB8AC3E}">
        <p14:creationId xmlns:p14="http://schemas.microsoft.com/office/powerpoint/2010/main" val="5887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（无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F12D90F-BB49-421D-A9D1-C25C2A378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940081"/>
            <a:ext cx="9845675" cy="4871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此为正文内容，字体不可改，阿里巴巴普惠体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947CB16-8D08-5242-A2E0-936DC1D43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29088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（数字符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B678CE99-982F-E747-B6C5-B29DECDE3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" name="文本占位符 11">
            <a:extLst>
              <a:ext uri="{FF2B5EF4-FFF2-40B4-BE49-F238E27FC236}">
                <a16:creationId xmlns:a16="http://schemas.microsoft.com/office/drawing/2014/main" id="{88D105DB-24C1-B042-AF5E-89B957331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79" y="934933"/>
            <a:ext cx="10719120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+mj-lt"/>
              <a:buAutoNum type="arabicPeriod"/>
              <a:tabLst/>
              <a:defRPr lang="en-US" altLang="zh-CN" sz="1600" dirty="0">
                <a:solidFill>
                  <a:schemeClr val="dk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20000" indent="-360000">
              <a:lnSpc>
                <a:spcPct val="150000"/>
              </a:lnSpc>
              <a:buFont typeface="+mj-lt"/>
              <a:buAutoNum type="arabicPeriod"/>
              <a:tabLst/>
              <a:defRPr lang="en-US" altLang="zh-CN" sz="1400" b="0" i="0" dirty="0">
                <a:solidFill>
                  <a:schemeClr val="dk1">
                    <a:lumMod val="100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+mj-ea"/>
              <a:buAutoNum type="circleNumDbPlain"/>
              <a:tabLst/>
              <a:defRPr lang="zh-CN" altLang="en-US" sz="1400" b="0" i="0" dirty="0">
                <a:solidFill>
                  <a:schemeClr val="dk1">
                    <a:lumMod val="100000"/>
                  </a:schemeClr>
                </a:solidFill>
              </a:defRPr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887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+项目编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" name="文本占位符 11">
            <a:extLst>
              <a:ext uri="{FF2B5EF4-FFF2-40B4-BE49-F238E27FC236}">
                <a16:creationId xmlns:a16="http://schemas.microsoft.com/office/drawing/2014/main" id="{9C0915B4-3DAF-C444-883E-818CAE39A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945093"/>
            <a:ext cx="10748057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zh-CN" altLang="en-US" sz="1600" b="0" i="0" kern="1200" dirty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buFont typeface="Wingdings" pitchFamily="2" charset="2"/>
              <a:buChar char="l"/>
              <a:tabLst/>
              <a:defRPr lang="zh-CN" altLang="en-US" sz="1400" b="0" i="0" kern="1200" dirty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</a:lstStyle>
          <a:p>
            <a:pPr lvl="0"/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163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由发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118248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案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案例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案例标题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此为案例内容，字体不可改，阿里巴巴普惠体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280633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步骤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步骤标题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此为案例内容，字体不可改，阿里巴巴普惠体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245584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练习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练习标题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此为练习内容，字体不可改，阿里巴巴普惠体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1414583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六边形 27">
            <a:extLst>
              <a:ext uri="{FF2B5EF4-FFF2-40B4-BE49-F238E27FC236}">
                <a16:creationId xmlns:a16="http://schemas.microsoft.com/office/drawing/2014/main" id="{380B9059-6AA7-9E4F-BC56-F30289A262EA}"/>
              </a:ext>
            </a:extLst>
          </p:cNvPr>
          <p:cNvSpPr/>
          <p:nvPr userDrawn="1"/>
        </p:nvSpPr>
        <p:spPr>
          <a:xfrm rot="5400000">
            <a:off x="941355" y="3612018"/>
            <a:ext cx="1225219" cy="1056223"/>
          </a:xfrm>
          <a:prstGeom prst="hexagon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六边形 22">
            <a:extLst>
              <a:ext uri="{FF2B5EF4-FFF2-40B4-BE49-F238E27FC236}">
                <a16:creationId xmlns:a16="http://schemas.microsoft.com/office/drawing/2014/main" id="{D71D36F9-1B1C-094A-A062-19A46A7AB388}"/>
              </a:ext>
            </a:extLst>
          </p:cNvPr>
          <p:cNvSpPr/>
          <p:nvPr userDrawn="1"/>
        </p:nvSpPr>
        <p:spPr>
          <a:xfrm rot="5400000">
            <a:off x="1484022" y="2632538"/>
            <a:ext cx="1944550" cy="1676336"/>
          </a:xfrm>
          <a:prstGeom prst="hexagon">
            <a:avLst/>
          </a:prstGeom>
          <a:solidFill>
            <a:schemeClr val="bg1"/>
          </a:solidFill>
          <a:ln w="11430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36556"/>
            <a:ext cx="5760538" cy="4710244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solidFill>
                  <a:schemeClr val="dk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7" name="标题占位符 1">
            <a:extLst>
              <a:ext uri="{FF2B5EF4-FFF2-40B4-BE49-F238E27FC236}">
                <a16:creationId xmlns:a16="http://schemas.microsoft.com/office/drawing/2014/main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5420" y="2987770"/>
            <a:ext cx="1567542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4000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思考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93FA365-EB18-4C49-B470-79A013EED4C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24" name="六边形 23">
            <a:extLst>
              <a:ext uri="{FF2B5EF4-FFF2-40B4-BE49-F238E27FC236}">
                <a16:creationId xmlns:a16="http://schemas.microsoft.com/office/drawing/2014/main" id="{745B08E3-3066-3844-87E9-46D7426765C6}"/>
              </a:ext>
            </a:extLst>
          </p:cNvPr>
          <p:cNvSpPr/>
          <p:nvPr userDrawn="1"/>
        </p:nvSpPr>
        <p:spPr>
          <a:xfrm rot="5400000">
            <a:off x="3294074" y="2254203"/>
            <a:ext cx="566610" cy="488457"/>
          </a:xfrm>
          <a:prstGeom prst="hexagon">
            <a:avLst/>
          </a:prstGeom>
          <a:solidFill>
            <a:srgbClr val="AD2B2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六边形 24">
            <a:extLst>
              <a:ext uri="{FF2B5EF4-FFF2-40B4-BE49-F238E27FC236}">
                <a16:creationId xmlns:a16="http://schemas.microsoft.com/office/drawing/2014/main" id="{B7A42CA5-7885-7642-B20D-B92B35099CBC}"/>
              </a:ext>
            </a:extLst>
          </p:cNvPr>
          <p:cNvSpPr/>
          <p:nvPr userDrawn="1"/>
        </p:nvSpPr>
        <p:spPr>
          <a:xfrm rot="5400000">
            <a:off x="1198356" y="4231536"/>
            <a:ext cx="298934" cy="257702"/>
          </a:xfrm>
          <a:prstGeom prst="hexagon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六边形 25">
            <a:extLst>
              <a:ext uri="{FF2B5EF4-FFF2-40B4-BE49-F238E27FC236}">
                <a16:creationId xmlns:a16="http://schemas.microsoft.com/office/drawing/2014/main" id="{DE7B2235-1C6B-6B44-BC4F-1EC9BD8B9D8D}"/>
              </a:ext>
            </a:extLst>
          </p:cNvPr>
          <p:cNvSpPr/>
          <p:nvPr userDrawn="1"/>
        </p:nvSpPr>
        <p:spPr>
          <a:xfrm rot="5400000">
            <a:off x="3642476" y="4490365"/>
            <a:ext cx="566612" cy="488459"/>
          </a:xfrm>
          <a:prstGeom prst="hexagon">
            <a:avLst/>
          </a:prstGeom>
          <a:noFill/>
          <a:ln w="1905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六边形 29">
            <a:extLst>
              <a:ext uri="{FF2B5EF4-FFF2-40B4-BE49-F238E27FC236}">
                <a16:creationId xmlns:a16="http://schemas.microsoft.com/office/drawing/2014/main" id="{5BF818FD-51C6-E54A-9D53-783E1313F19E}"/>
              </a:ext>
            </a:extLst>
          </p:cNvPr>
          <p:cNvSpPr/>
          <p:nvPr userDrawn="1"/>
        </p:nvSpPr>
        <p:spPr>
          <a:xfrm rot="5400000">
            <a:off x="1190641" y="1820150"/>
            <a:ext cx="854974" cy="737047"/>
          </a:xfrm>
          <a:prstGeom prst="hexagon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总结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63040"/>
            <a:ext cx="5760538" cy="451104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889250"/>
            <a:ext cx="5105400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>
              <a:defRPr/>
            </a:pPr>
            <a:r>
              <a:rPr lang="zh-CN" altLang="en-US" sz="4800" kern="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总结</a:t>
            </a:r>
            <a:endParaRPr lang="zh-TW" altLang="zh-CN" sz="4800" kern="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710880" y="1928702"/>
            <a:ext cx="3587349" cy="3036721"/>
            <a:chOff x="864135" y="2246295"/>
            <a:chExt cx="3587349" cy="3036721"/>
          </a:xfrm>
        </p:grpSpPr>
        <p:sp>
          <p:nvSpPr>
            <p:cNvPr id="12" name="椭圆 11"/>
            <p:cNvSpPr/>
            <p:nvPr userDrawn="1"/>
          </p:nvSpPr>
          <p:spPr>
            <a:xfrm>
              <a:off x="1348310" y="4694927"/>
              <a:ext cx="588089" cy="588089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/>
          </p:nvSpPr>
          <p:spPr>
            <a:xfrm>
              <a:off x="2962055" y="4101828"/>
              <a:ext cx="926888" cy="926888"/>
            </a:xfrm>
            <a:prstGeom prst="ellipse">
              <a:avLst/>
            </a:prstGeom>
            <a:solidFill>
              <a:srgbClr val="515151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2860808" y="2695667"/>
              <a:ext cx="1590676" cy="1590676"/>
            </a:xfrm>
            <a:prstGeom prst="ellipse">
              <a:avLst/>
            </a:prstGeom>
            <a:noFill/>
            <a:ln w="12700">
              <a:solidFill>
                <a:srgbClr val="51515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1642355" y="2871191"/>
              <a:ext cx="1924945" cy="1895739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864135" y="2246295"/>
              <a:ext cx="804338" cy="804338"/>
            </a:xfrm>
            <a:prstGeom prst="ellipse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3257550" y="2352674"/>
              <a:ext cx="314325" cy="314325"/>
            </a:xfrm>
            <a:prstGeom prst="ellipse">
              <a:avLst/>
            </a:prstGeom>
            <a:solidFill>
              <a:srgbClr val="49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标题占位符 1">
              <a:extLst>
                <a:ext uri="{FF2B5EF4-FFF2-40B4-BE49-F238E27FC236}">
                  <a16:creationId xmlns:a16="http://schemas.microsoft.com/office/drawing/2014/main" id="{EBBF2F2F-D96E-4638-A53F-CD7237FF5C1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822066" y="3328761"/>
              <a:ext cx="1567542" cy="10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5pPr>
              <a:lvl6pPr marL="3429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6pPr>
              <a:lvl7pPr marL="685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7pPr>
              <a:lvl8pPr marL="10287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8pPr>
              <a:lvl9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9pPr>
            </a:lstStyle>
            <a:p>
              <a:pPr algn="ctr"/>
              <a:r>
                <a:rPr lang="zh-CN" altLang="en-US" sz="4000" dirty="0">
                  <a:solidFill>
                    <a:schemeClr val="dk1">
                      <a:lumMod val="100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总结</a:t>
              </a:r>
            </a:p>
          </p:txBody>
        </p:sp>
      </p:grpSp>
      <p:sp>
        <p:nvSpPr>
          <p:cNvPr id="21" name="标题 1">
            <a:extLst>
              <a:ext uri="{FF2B5EF4-FFF2-40B4-BE49-F238E27FC236}">
                <a16:creationId xmlns:a16="http://schemas.microsoft.com/office/drawing/2014/main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4170094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总结页_二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63040"/>
            <a:ext cx="5760538" cy="451104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952485" indent="-342900">
              <a:buFont typeface="+mj-ea"/>
              <a:buAutoNum type="circleNumDbPlain"/>
              <a:defRPr sz="16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1"/>
            <a:r>
              <a:rPr lang="zh-CN" altLang="en-US" dirty="0"/>
              <a:t>请输入</a:t>
            </a:r>
            <a:r>
              <a:rPr lang="zh-CN" altLang="en-US"/>
              <a:t>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1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/>
              <a:t>请输入正文内容</a:t>
            </a:r>
            <a:endParaRPr lang="en-US" altLang="zh-CN"/>
          </a:p>
          <a:p>
            <a:pPr lvl="1"/>
            <a:r>
              <a:rPr lang="zh-CN" altLang="en-US"/>
              <a:t>请输入正文内容</a:t>
            </a:r>
            <a:endParaRPr lang="en-US" altLang="zh-CN"/>
          </a:p>
          <a:p>
            <a:pPr lvl="0"/>
            <a:endParaRPr lang="en-US" altLang="zh-CN"/>
          </a:p>
          <a:p>
            <a:pPr lvl="0"/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889250"/>
            <a:ext cx="5105400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>
              <a:defRPr/>
            </a:pPr>
            <a:r>
              <a:rPr lang="zh-CN" altLang="en-US" sz="4800" kern="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总结</a:t>
            </a:r>
            <a:endParaRPr lang="zh-TW" altLang="zh-CN" sz="4800" kern="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710880" y="1928702"/>
            <a:ext cx="3587349" cy="3036721"/>
            <a:chOff x="864135" y="2246295"/>
            <a:chExt cx="3587349" cy="3036721"/>
          </a:xfrm>
        </p:grpSpPr>
        <p:sp>
          <p:nvSpPr>
            <p:cNvPr id="12" name="椭圆 11"/>
            <p:cNvSpPr/>
            <p:nvPr userDrawn="1"/>
          </p:nvSpPr>
          <p:spPr>
            <a:xfrm>
              <a:off x="1348310" y="4694927"/>
              <a:ext cx="588089" cy="588089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/>
          </p:nvSpPr>
          <p:spPr>
            <a:xfrm>
              <a:off x="2962055" y="4101828"/>
              <a:ext cx="926888" cy="926888"/>
            </a:xfrm>
            <a:prstGeom prst="ellipse">
              <a:avLst/>
            </a:prstGeom>
            <a:solidFill>
              <a:srgbClr val="515151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2860808" y="2695667"/>
              <a:ext cx="1590676" cy="1590676"/>
            </a:xfrm>
            <a:prstGeom prst="ellipse">
              <a:avLst/>
            </a:prstGeom>
            <a:noFill/>
            <a:ln w="12700">
              <a:solidFill>
                <a:srgbClr val="51515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1642355" y="2871191"/>
              <a:ext cx="1924945" cy="1895739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864135" y="2246295"/>
              <a:ext cx="804338" cy="804338"/>
            </a:xfrm>
            <a:prstGeom prst="ellipse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3257550" y="2352674"/>
              <a:ext cx="314325" cy="314325"/>
            </a:xfrm>
            <a:prstGeom prst="ellipse">
              <a:avLst/>
            </a:prstGeom>
            <a:solidFill>
              <a:srgbClr val="49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标题占位符 1">
              <a:extLst>
                <a:ext uri="{FF2B5EF4-FFF2-40B4-BE49-F238E27FC236}">
                  <a16:creationId xmlns:a16="http://schemas.microsoft.com/office/drawing/2014/main" id="{EBBF2F2F-D96E-4638-A53F-CD7237FF5C1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822066" y="3328761"/>
              <a:ext cx="1567542" cy="10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5pPr>
              <a:lvl6pPr marL="3429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6pPr>
              <a:lvl7pPr marL="685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7pPr>
              <a:lvl8pPr marL="10287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8pPr>
              <a:lvl9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9pPr>
            </a:lstStyle>
            <a:p>
              <a:pPr algn="ctr"/>
              <a:r>
                <a:rPr lang="zh-CN" altLang="en-US" sz="4000" dirty="0">
                  <a:solidFill>
                    <a:schemeClr val="dk1">
                      <a:lumMod val="100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总结</a:t>
              </a:r>
            </a:p>
          </p:txBody>
        </p:sp>
      </p:grpSp>
      <p:sp>
        <p:nvSpPr>
          <p:cNvPr id="21" name="标题 1">
            <a:extLst>
              <a:ext uri="{FF2B5EF4-FFF2-40B4-BE49-F238E27FC236}">
                <a16:creationId xmlns:a16="http://schemas.microsoft.com/office/drawing/2014/main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26365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1B62E64-63F1-3949-8E18-11A80E8D9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9358" y="1006475"/>
            <a:ext cx="5973761" cy="4256405"/>
          </a:xfrm>
          <a:prstGeom prst="rect">
            <a:avLst/>
          </a:prstGeom>
        </p:spPr>
        <p:txBody>
          <a:bodyPr anchor="ctr"/>
          <a:lstStyle>
            <a:lvl1pPr marL="457189" marR="0" indent="-457189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 sz="1800">
                <a:solidFill>
                  <a:schemeClr val="dk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根据实际内容可调整文字高低的位置</a:t>
            </a:r>
            <a:endParaRPr kumimoji="1" lang="en-US" altLang="zh-CN" dirty="0"/>
          </a:p>
          <a:p>
            <a:pPr marL="457189" marR="0" lvl="0" indent="-457189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1" lang="zh-CN" altLang="en-US" dirty="0"/>
              <a:t>此内容上下居中对齐，可根据实际情况微调位置和字体大小</a:t>
            </a:r>
          </a:p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694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63040"/>
            <a:ext cx="5760538" cy="451104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889250"/>
            <a:ext cx="5105400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>
              <a:defRPr/>
            </a:pPr>
            <a:r>
              <a:rPr lang="zh-CN" altLang="en-US" sz="4800" kern="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总结</a:t>
            </a:r>
            <a:endParaRPr lang="zh-TW" altLang="zh-CN" sz="4800" kern="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15" name="泪珠形 14">
            <a:extLst>
              <a:ext uri="{FF2B5EF4-FFF2-40B4-BE49-F238E27FC236}">
                <a16:creationId xmlns:a16="http://schemas.microsoft.com/office/drawing/2014/main" id="{0EFAFC56-5B16-1644-BDCA-117D21E2806E}"/>
              </a:ext>
            </a:extLst>
          </p:cNvPr>
          <p:cNvSpPr/>
          <p:nvPr userDrawn="1"/>
        </p:nvSpPr>
        <p:spPr>
          <a:xfrm>
            <a:off x="1013943" y="3264492"/>
            <a:ext cx="1399001" cy="1399001"/>
          </a:xfrm>
          <a:prstGeom prst="teardrop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0" name="泪珠形 19">
            <a:extLst>
              <a:ext uri="{FF2B5EF4-FFF2-40B4-BE49-F238E27FC236}">
                <a16:creationId xmlns:a16="http://schemas.microsoft.com/office/drawing/2014/main" id="{02C17FF1-E140-B64F-AF1C-FE17A937E731}"/>
              </a:ext>
            </a:extLst>
          </p:cNvPr>
          <p:cNvSpPr/>
          <p:nvPr userDrawn="1"/>
        </p:nvSpPr>
        <p:spPr>
          <a:xfrm>
            <a:off x="1645363" y="2434299"/>
            <a:ext cx="2017950" cy="2017950"/>
          </a:xfrm>
          <a:prstGeom prst="teardrop">
            <a:avLst/>
          </a:prstGeom>
          <a:solidFill>
            <a:schemeClr val="bg1"/>
          </a:solidFill>
          <a:ln w="114300">
            <a:solidFill>
              <a:srgbClr val="B60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2" name="标题占位符 1">
            <a:extLst>
              <a:ext uri="{FF2B5EF4-FFF2-40B4-BE49-F238E27FC236}">
                <a16:creationId xmlns:a16="http://schemas.microsoft.com/office/drawing/2014/main" id="{F639FB5D-6047-3448-A319-F4FD2BA72B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38193" y="2679748"/>
            <a:ext cx="1567542" cy="154657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思路</a:t>
            </a:r>
            <a:endParaRPr lang="en-US" altLang="zh-CN" sz="3600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3" name="泪珠形 22">
            <a:extLst>
              <a:ext uri="{FF2B5EF4-FFF2-40B4-BE49-F238E27FC236}">
                <a16:creationId xmlns:a16="http://schemas.microsoft.com/office/drawing/2014/main" id="{0C1BFADD-1066-B04B-BD99-C7E20F0FA73E}"/>
              </a:ext>
            </a:extLst>
          </p:cNvPr>
          <p:cNvSpPr/>
          <p:nvPr userDrawn="1"/>
        </p:nvSpPr>
        <p:spPr>
          <a:xfrm>
            <a:off x="3663313" y="4089233"/>
            <a:ext cx="439924" cy="439924"/>
          </a:xfrm>
          <a:prstGeom prst="teardrop">
            <a:avLst/>
          </a:prstGeom>
          <a:solidFill>
            <a:srgbClr val="51515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4" name="泪珠形 23">
            <a:extLst>
              <a:ext uri="{FF2B5EF4-FFF2-40B4-BE49-F238E27FC236}">
                <a16:creationId xmlns:a16="http://schemas.microsoft.com/office/drawing/2014/main" id="{20149FF9-71F5-FB43-A7A0-BB0C90CB4486}"/>
              </a:ext>
            </a:extLst>
          </p:cNvPr>
          <p:cNvSpPr/>
          <p:nvPr userDrawn="1"/>
        </p:nvSpPr>
        <p:spPr>
          <a:xfrm>
            <a:off x="2152487" y="2051117"/>
            <a:ext cx="260457" cy="260457"/>
          </a:xfrm>
          <a:prstGeom prst="teardrop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泪珠形 24">
            <a:extLst>
              <a:ext uri="{FF2B5EF4-FFF2-40B4-BE49-F238E27FC236}">
                <a16:creationId xmlns:a16="http://schemas.microsoft.com/office/drawing/2014/main" id="{098F3E8C-7A22-A34B-817A-438DDA0CAC1C}"/>
              </a:ext>
            </a:extLst>
          </p:cNvPr>
          <p:cNvSpPr/>
          <p:nvPr userDrawn="1"/>
        </p:nvSpPr>
        <p:spPr>
          <a:xfrm>
            <a:off x="844996" y="3381144"/>
            <a:ext cx="562210" cy="562210"/>
          </a:xfrm>
          <a:prstGeom prst="teardrop">
            <a:avLst/>
          </a:prstGeom>
          <a:noFill/>
          <a:ln w="12700">
            <a:solidFill>
              <a:srgbClr val="DE001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68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今日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4AB6E3BD-F819-724D-9482-568CE7A3A1F8}"/>
              </a:ext>
            </a:extLst>
          </p:cNvPr>
          <p:cNvSpPr/>
          <p:nvPr userDrawn="1"/>
        </p:nvSpPr>
        <p:spPr>
          <a:xfrm rot="2700000">
            <a:off x="3564412" y="3089727"/>
            <a:ext cx="936368" cy="93636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9BD6F73-BC4E-714F-81EB-5276C9B1460A}"/>
              </a:ext>
            </a:extLst>
          </p:cNvPr>
          <p:cNvSpPr/>
          <p:nvPr userDrawn="1"/>
        </p:nvSpPr>
        <p:spPr>
          <a:xfrm rot="2700000">
            <a:off x="3711024" y="4032814"/>
            <a:ext cx="643144" cy="643144"/>
          </a:xfrm>
          <a:prstGeom prst="rect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3788A09-8D86-D048-B1A9-A02E86D4E252}"/>
              </a:ext>
            </a:extLst>
          </p:cNvPr>
          <p:cNvSpPr/>
          <p:nvPr userDrawn="1"/>
        </p:nvSpPr>
        <p:spPr>
          <a:xfrm rot="2700000">
            <a:off x="1595908" y="2140629"/>
            <a:ext cx="219635" cy="219635"/>
          </a:xfrm>
          <a:prstGeom prst="rect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9328185-789E-DD42-AA27-851035E2E6BA}"/>
              </a:ext>
            </a:extLst>
          </p:cNvPr>
          <p:cNvSpPr/>
          <p:nvPr userDrawn="1"/>
        </p:nvSpPr>
        <p:spPr>
          <a:xfrm rot="2700000">
            <a:off x="1559312" y="4247863"/>
            <a:ext cx="494750" cy="494750"/>
          </a:xfrm>
          <a:prstGeom prst="rect">
            <a:avLst/>
          </a:prstGeom>
          <a:solidFill>
            <a:srgbClr val="51515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F2080FE-05C6-2340-B7D7-FCDE4D780420}"/>
              </a:ext>
            </a:extLst>
          </p:cNvPr>
          <p:cNvSpPr/>
          <p:nvPr userDrawn="1"/>
        </p:nvSpPr>
        <p:spPr>
          <a:xfrm rot="2700000">
            <a:off x="986540" y="2161712"/>
            <a:ext cx="361655" cy="361655"/>
          </a:xfrm>
          <a:prstGeom prst="rect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90C36A6-06C1-0647-8725-306AE7D5DB42}"/>
              </a:ext>
            </a:extLst>
          </p:cNvPr>
          <p:cNvSpPr/>
          <p:nvPr userDrawn="1"/>
        </p:nvSpPr>
        <p:spPr>
          <a:xfrm rot="2700000">
            <a:off x="1815645" y="2537749"/>
            <a:ext cx="1828800" cy="1828800"/>
          </a:xfrm>
          <a:prstGeom prst="rect">
            <a:avLst/>
          </a:prstGeom>
          <a:solidFill>
            <a:schemeClr val="bg1"/>
          </a:solidFill>
          <a:ln w="11430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371600"/>
            <a:ext cx="5760538" cy="46736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3" name="标题占位符 1">
            <a:extLst>
              <a:ext uri="{FF2B5EF4-FFF2-40B4-BE49-F238E27FC236}">
                <a16:creationId xmlns:a16="http://schemas.microsoft.com/office/drawing/2014/main" id="{C9A22D05-8FDB-7546-BB47-01F708903C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38193" y="2679748"/>
            <a:ext cx="1567542" cy="154657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今日</a:t>
            </a:r>
            <a:endParaRPr lang="en-US" altLang="zh-CN" sz="3600" dirty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ctr"/>
            <a:r>
              <a:rPr lang="zh-CN" altLang="en-US" sz="3600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作业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C7A4DAB-DC8A-9A43-A443-C9AE1D1E2698}"/>
              </a:ext>
            </a:extLst>
          </p:cNvPr>
          <p:cNvSpPr/>
          <p:nvPr userDrawn="1"/>
        </p:nvSpPr>
        <p:spPr>
          <a:xfrm rot="2700000">
            <a:off x="4273426" y="2466440"/>
            <a:ext cx="263657" cy="263657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922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15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1B62E64-63F1-3949-8E18-11A80E8D9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6958" y="1087755"/>
            <a:ext cx="6298881" cy="485584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dk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根据实际内容可调整文字高低的位置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此内容上下居中对齐，可根据实际情况微调位置和字体大小</a:t>
            </a:r>
          </a:p>
        </p:txBody>
      </p:sp>
    </p:spTree>
    <p:extLst>
      <p:ext uri="{BB962C8B-B14F-4D97-AF65-F5344CB8AC3E}">
        <p14:creationId xmlns:p14="http://schemas.microsoft.com/office/powerpoint/2010/main" val="219625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版式（一级+二级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239209-2A8D-D940-8FA0-61988543E4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040" y="2398078"/>
            <a:ext cx="6725920" cy="5483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标题，右侧章节自行设置，如</a:t>
            </a:r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CA56E57C-1F68-E948-87DC-0FF15A8C7DE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273040" y="3069272"/>
            <a:ext cx="5466080" cy="203104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0" i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>
              <a:buNone/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  <a:lvl4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4pPr>
            <a:lvl5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5pPr>
          </a:lstStyle>
          <a:p>
            <a:pPr lvl="0"/>
            <a:r>
              <a:rPr kumimoji="1" lang="zh-CN" altLang="en-US" dirty="0"/>
              <a:t>输入具体主讲内容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可根据标题数量调整字体大小</a:t>
            </a:r>
          </a:p>
        </p:txBody>
      </p:sp>
      <p:sp>
        <p:nvSpPr>
          <p:cNvPr id="17" name="文本占位符 13">
            <a:extLst>
              <a:ext uri="{FF2B5EF4-FFF2-40B4-BE49-F238E27FC236}">
                <a16:creationId xmlns:a16="http://schemas.microsoft.com/office/drawing/2014/main" id="{01590D97-7CA9-B247-806A-885950A78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1755" y="2468880"/>
            <a:ext cx="1127125" cy="114808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i="0">
                <a:solidFill>
                  <a:srgbClr val="FFFFFF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kumimoji="1" lang="zh-CN" altLang="en-US" dirty="0"/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19876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版式（一级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id="{ED1003EB-0D97-5849-AC50-BFB3EDAA3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400" y="2766218"/>
            <a:ext cx="6654800" cy="1325563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章节标题，右侧章节数字需自行设置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0C8E5D29-3E75-FC46-80C9-2080D9268E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1755" y="2468880"/>
            <a:ext cx="1127125" cy="114808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i="0">
                <a:solidFill>
                  <a:srgbClr val="FFFFFF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kumimoji="1" lang="zh-CN" altLang="en-US" dirty="0"/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331533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无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6C2551-88ED-4239-96A2-7F3C49A20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sz="2400" b="1" i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BE760B7-955D-46DB-9CF6-0F5E75ACE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69880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18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F12D90F-BB49-421D-A9D1-C25C2A378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1656000"/>
            <a:ext cx="1069880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此为正文内容，字体不可改，阿里巴巴普惠体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1888985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项目符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1">
            <a:extLst>
              <a:ext uri="{FF2B5EF4-FFF2-40B4-BE49-F238E27FC236}">
                <a16:creationId xmlns:a16="http://schemas.microsoft.com/office/drawing/2014/main" id="{052D8D2A-DC76-4246-B7A3-897EC5980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1" y="1646133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dirty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lnSpc>
                <a:spcPct val="150000"/>
              </a:lnSpc>
              <a:buFont typeface="Wingdings" pitchFamily="2" charset="2"/>
              <a:buChar char="l"/>
              <a:tabLst/>
              <a:defRPr lang="en-US" altLang="zh-CN" sz="1400" b="0" i="0" dirty="0">
                <a:solidFill>
                  <a:schemeClr val="dk1">
                    <a:lumMod val="100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 lang="zh-CN" altLang="en-US" sz="1400" b="0" i="0" dirty="0">
                <a:solidFill>
                  <a:schemeClr val="dk1">
                    <a:lumMod val="100000"/>
                  </a:schemeClr>
                </a:solidFill>
              </a:defRPr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9FCFB1A-E1EE-3245-9778-ABB7ACB14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4418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9">
            <a:extLst>
              <a:ext uri="{FF2B5EF4-FFF2-40B4-BE49-F238E27FC236}">
                <a16:creationId xmlns:a16="http://schemas.microsoft.com/office/drawing/2014/main" id="{2DD40269-A2A6-814E-991D-1DBB12873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749599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18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16399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数字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1">
            <a:extLst>
              <a:ext uri="{FF2B5EF4-FFF2-40B4-BE49-F238E27FC236}">
                <a16:creationId xmlns:a16="http://schemas.microsoft.com/office/drawing/2014/main" id="{052D8D2A-DC76-4246-B7A3-897EC5980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79" y="1646133"/>
            <a:ext cx="10719120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+mj-lt"/>
              <a:buAutoNum type="arabicPeriod"/>
              <a:tabLst/>
              <a:defRPr lang="en-US" altLang="zh-CN" sz="1600" dirty="0">
                <a:solidFill>
                  <a:schemeClr val="dk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20000" indent="-360000">
              <a:lnSpc>
                <a:spcPct val="150000"/>
              </a:lnSpc>
              <a:buFont typeface="+mj-lt"/>
              <a:buAutoNum type="arabicPeriod"/>
              <a:tabLst/>
              <a:defRPr lang="en-US" altLang="zh-CN" sz="1400" b="0" i="0" dirty="0">
                <a:solidFill>
                  <a:schemeClr val="dk1">
                    <a:lumMod val="100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+mj-ea"/>
              <a:buAutoNum type="circleNumDbPlain"/>
              <a:tabLst/>
              <a:defRPr lang="zh-CN" altLang="en-US" sz="1400" b="0" i="0" dirty="0">
                <a:solidFill>
                  <a:schemeClr val="dk1">
                    <a:lumMod val="100000"/>
                  </a:schemeClr>
                </a:solidFill>
              </a:defRPr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4C54839-92D5-0E4E-B9C2-203FF53C3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9">
            <a:extLst>
              <a:ext uri="{FF2B5EF4-FFF2-40B4-BE49-F238E27FC236}">
                <a16:creationId xmlns:a16="http://schemas.microsoft.com/office/drawing/2014/main" id="{E5CC542A-FF04-5243-BA82-1AC7B0A112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1" y="940081"/>
            <a:ext cx="1071912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1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286276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4D92416-D30F-8049-AD27-C955EC07F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dk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5" name="文本占位符 9">
            <a:extLst>
              <a:ext uri="{FF2B5EF4-FFF2-40B4-BE49-F238E27FC236}">
                <a16:creationId xmlns:a16="http://schemas.microsoft.com/office/drawing/2014/main" id="{FB933948-E99B-AD48-8B41-DEA66BC8FB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748056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1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11">
            <a:extLst>
              <a:ext uri="{FF2B5EF4-FFF2-40B4-BE49-F238E27FC236}">
                <a16:creationId xmlns:a16="http://schemas.microsoft.com/office/drawing/2014/main" id="{D8BA1B0F-468D-0446-AB7E-B23A83414D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1646133"/>
            <a:ext cx="10748057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zh-CN" altLang="en-US" sz="1600" b="0" i="0" kern="1200" dirty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buFont typeface="Wingdings" pitchFamily="2" charset="2"/>
              <a:buChar char="l"/>
              <a:tabLst/>
              <a:defRPr lang="zh-CN" altLang="en-US" sz="1400" b="0" i="0" kern="1200" dirty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</a:lstStyle>
          <a:p>
            <a:pPr lvl="0"/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74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359BD9D-8F8C-A44C-91CC-CA8F5146AA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7" y="5726430"/>
            <a:ext cx="2748647" cy="448662"/>
          </a:xfrm>
          <a:prstGeom prst="rect">
            <a:avLst/>
          </a:prstGeom>
        </p:spPr>
      </p:pic>
      <p:sp>
        <p:nvSpPr>
          <p:cNvPr id="30" name="六边形 29">
            <a:extLst>
              <a:ext uri="{FF2B5EF4-FFF2-40B4-BE49-F238E27FC236}">
                <a16:creationId xmlns:a16="http://schemas.microsoft.com/office/drawing/2014/main" id="{6F51DA0D-EA98-B14B-A35B-7EDF8DBC5804}"/>
              </a:ext>
            </a:extLst>
          </p:cNvPr>
          <p:cNvSpPr/>
          <p:nvPr userDrawn="1"/>
        </p:nvSpPr>
        <p:spPr>
          <a:xfrm rot="5400000">
            <a:off x="8672366" y="-244234"/>
            <a:ext cx="1034350" cy="1136649"/>
          </a:xfrm>
          <a:custGeom>
            <a:avLst/>
            <a:gdLst>
              <a:gd name="connsiteX0" fmla="*/ 0 w 1318512"/>
              <a:gd name="connsiteY0" fmla="*/ 568325 h 1136649"/>
              <a:gd name="connsiteX1" fmla="*/ 284162 w 1318512"/>
              <a:gd name="connsiteY1" fmla="*/ 0 h 1136649"/>
              <a:gd name="connsiteX2" fmla="*/ 1034350 w 1318512"/>
              <a:gd name="connsiteY2" fmla="*/ 0 h 1136649"/>
              <a:gd name="connsiteX3" fmla="*/ 1318512 w 1318512"/>
              <a:gd name="connsiteY3" fmla="*/ 568325 h 1136649"/>
              <a:gd name="connsiteX4" fmla="*/ 1034350 w 1318512"/>
              <a:gd name="connsiteY4" fmla="*/ 1136649 h 1136649"/>
              <a:gd name="connsiteX5" fmla="*/ 284162 w 1318512"/>
              <a:gd name="connsiteY5" fmla="*/ 1136649 h 1136649"/>
              <a:gd name="connsiteX6" fmla="*/ 0 w 1318512"/>
              <a:gd name="connsiteY6" fmla="*/ 568325 h 1136649"/>
              <a:gd name="connsiteX0" fmla="*/ 0 w 1034350"/>
              <a:gd name="connsiteY0" fmla="*/ 1136649 h 1136649"/>
              <a:gd name="connsiteX1" fmla="*/ 0 w 1034350"/>
              <a:gd name="connsiteY1" fmla="*/ 0 h 1136649"/>
              <a:gd name="connsiteX2" fmla="*/ 750188 w 1034350"/>
              <a:gd name="connsiteY2" fmla="*/ 0 h 1136649"/>
              <a:gd name="connsiteX3" fmla="*/ 1034350 w 1034350"/>
              <a:gd name="connsiteY3" fmla="*/ 568325 h 1136649"/>
              <a:gd name="connsiteX4" fmla="*/ 750188 w 1034350"/>
              <a:gd name="connsiteY4" fmla="*/ 1136649 h 1136649"/>
              <a:gd name="connsiteX5" fmla="*/ 0 w 1034350"/>
              <a:gd name="connsiteY5" fmla="*/ 1136649 h 113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0" h="1136649">
                <a:moveTo>
                  <a:pt x="0" y="1136649"/>
                </a:moveTo>
                <a:lnTo>
                  <a:pt x="0" y="0"/>
                </a:lnTo>
                <a:lnTo>
                  <a:pt x="750188" y="0"/>
                </a:lnTo>
                <a:lnTo>
                  <a:pt x="1034350" y="568325"/>
                </a:lnTo>
                <a:lnTo>
                  <a:pt x="750188" y="1136649"/>
                </a:lnTo>
                <a:lnTo>
                  <a:pt x="0" y="1136649"/>
                </a:lnTo>
                <a:close/>
              </a:path>
            </a:pathLst>
          </a:cu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六边形 30">
            <a:extLst>
              <a:ext uri="{FF2B5EF4-FFF2-40B4-BE49-F238E27FC236}">
                <a16:creationId xmlns:a16="http://schemas.microsoft.com/office/drawing/2014/main" id="{B0F52978-FC9E-FC46-A244-4605B31E7CC6}"/>
              </a:ext>
            </a:extLst>
          </p:cNvPr>
          <p:cNvSpPr/>
          <p:nvPr userDrawn="1"/>
        </p:nvSpPr>
        <p:spPr>
          <a:xfrm rot="5400000">
            <a:off x="9521078" y="753888"/>
            <a:ext cx="523072" cy="450925"/>
          </a:xfrm>
          <a:prstGeom prst="hexagon">
            <a:avLst/>
          </a:prstGeom>
          <a:solidFill>
            <a:srgbClr val="49504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六边形 31">
            <a:extLst>
              <a:ext uri="{FF2B5EF4-FFF2-40B4-BE49-F238E27FC236}">
                <a16:creationId xmlns:a16="http://schemas.microsoft.com/office/drawing/2014/main" id="{6677D3A6-DA28-9444-815A-4524D9FED995}"/>
              </a:ext>
            </a:extLst>
          </p:cNvPr>
          <p:cNvSpPr/>
          <p:nvPr userDrawn="1"/>
        </p:nvSpPr>
        <p:spPr>
          <a:xfrm rot="5400000">
            <a:off x="8027944" y="996957"/>
            <a:ext cx="523072" cy="450925"/>
          </a:xfrm>
          <a:prstGeom prst="hexag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六边形 32">
            <a:extLst>
              <a:ext uri="{FF2B5EF4-FFF2-40B4-BE49-F238E27FC236}">
                <a16:creationId xmlns:a16="http://schemas.microsoft.com/office/drawing/2014/main" id="{B3967B50-7DD6-B247-97B6-4844195F68D5}"/>
              </a:ext>
            </a:extLst>
          </p:cNvPr>
          <p:cNvSpPr/>
          <p:nvPr userDrawn="1"/>
        </p:nvSpPr>
        <p:spPr>
          <a:xfrm rot="5400000">
            <a:off x="10287577" y="140894"/>
            <a:ext cx="196767" cy="169627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六边形 33">
            <a:extLst>
              <a:ext uri="{FF2B5EF4-FFF2-40B4-BE49-F238E27FC236}">
                <a16:creationId xmlns:a16="http://schemas.microsoft.com/office/drawing/2014/main" id="{4C290A33-8D65-DC47-BE12-79B4B22A299D}"/>
              </a:ext>
            </a:extLst>
          </p:cNvPr>
          <p:cNvSpPr/>
          <p:nvPr userDrawn="1"/>
        </p:nvSpPr>
        <p:spPr>
          <a:xfrm rot="5400000">
            <a:off x="3684719" y="893697"/>
            <a:ext cx="886529" cy="764250"/>
          </a:xfrm>
          <a:prstGeom prst="hexagon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六边形 34">
            <a:extLst>
              <a:ext uri="{FF2B5EF4-FFF2-40B4-BE49-F238E27FC236}">
                <a16:creationId xmlns:a16="http://schemas.microsoft.com/office/drawing/2014/main" id="{E0867641-ABCE-C84A-84A4-696E52E6543B}"/>
              </a:ext>
            </a:extLst>
          </p:cNvPr>
          <p:cNvSpPr/>
          <p:nvPr userDrawn="1"/>
        </p:nvSpPr>
        <p:spPr>
          <a:xfrm rot="5400000">
            <a:off x="11266257" y="1225116"/>
            <a:ext cx="206955" cy="178410"/>
          </a:xfrm>
          <a:prstGeom prst="hexagon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六边形 35">
            <a:extLst>
              <a:ext uri="{FF2B5EF4-FFF2-40B4-BE49-F238E27FC236}">
                <a16:creationId xmlns:a16="http://schemas.microsoft.com/office/drawing/2014/main" id="{3DC81806-A479-FD47-B1B6-A77189F32D48}"/>
              </a:ext>
            </a:extLst>
          </p:cNvPr>
          <p:cNvSpPr/>
          <p:nvPr userDrawn="1"/>
        </p:nvSpPr>
        <p:spPr>
          <a:xfrm rot="5400000">
            <a:off x="918490" y="676500"/>
            <a:ext cx="206955" cy="178410"/>
          </a:xfrm>
          <a:prstGeom prst="hexagon">
            <a:avLst/>
          </a:prstGeom>
          <a:solidFill>
            <a:srgbClr val="AD2B2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六边形 36">
            <a:extLst>
              <a:ext uri="{FF2B5EF4-FFF2-40B4-BE49-F238E27FC236}">
                <a16:creationId xmlns:a16="http://schemas.microsoft.com/office/drawing/2014/main" id="{D15987B7-89CB-8549-AEE5-ADD4AED257B7}"/>
              </a:ext>
            </a:extLst>
          </p:cNvPr>
          <p:cNvSpPr/>
          <p:nvPr userDrawn="1"/>
        </p:nvSpPr>
        <p:spPr>
          <a:xfrm rot="5400000">
            <a:off x="4564916" y="775592"/>
            <a:ext cx="369001" cy="318105"/>
          </a:xfrm>
          <a:prstGeom prst="hexagon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382A540C-45FC-EB45-96D5-1EA0511DAF21}"/>
              </a:ext>
            </a:extLst>
          </p:cNvPr>
          <p:cNvCxnSpPr>
            <a:cxnSpLocks/>
          </p:cNvCxnSpPr>
          <p:nvPr userDrawn="1"/>
        </p:nvCxnSpPr>
        <p:spPr>
          <a:xfrm>
            <a:off x="9997213" y="1131213"/>
            <a:ext cx="647089" cy="3966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28569DD6-18D5-5D45-BC4E-E4C2727B945C}"/>
              </a:ext>
            </a:extLst>
          </p:cNvPr>
          <p:cNvCxnSpPr>
            <a:cxnSpLocks/>
          </p:cNvCxnSpPr>
          <p:nvPr userDrawn="1"/>
        </p:nvCxnSpPr>
        <p:spPr>
          <a:xfrm>
            <a:off x="3898416" y="466240"/>
            <a:ext cx="691948" cy="3663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6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2" name="矩形 22">
            <a:extLst>
              <a:ext uri="{FF2B5EF4-FFF2-40B4-BE49-F238E27FC236}">
                <a16:creationId xmlns:a16="http://schemas.microsoft.com/office/drawing/2014/main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 dirty="0">
              <a:latin typeface="Segoe UI" pitchFamily="34" charset="0"/>
              <a:ea typeface="微软雅黑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A7F5CA1-11F4-B94D-84AE-F6E3E12DEC4D}"/>
              </a:ext>
            </a:extLst>
          </p:cNvPr>
          <p:cNvGrpSpPr/>
          <p:nvPr userDrawn="1"/>
        </p:nvGrpSpPr>
        <p:grpSpPr>
          <a:xfrm>
            <a:off x="2126595" y="2260317"/>
            <a:ext cx="2280944" cy="1168683"/>
            <a:chOff x="1984355" y="1223746"/>
            <a:chExt cx="2280944" cy="116868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B73C1A2-926E-3849-92AB-BCE7B4C71DF2}"/>
                </a:ext>
              </a:extLst>
            </p:cNvPr>
            <p:cNvSpPr txBox="1"/>
            <p:nvPr/>
          </p:nvSpPr>
          <p:spPr>
            <a:xfrm>
              <a:off x="2541281" y="1223746"/>
              <a:ext cx="12618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b="1" i="0" dirty="0">
                  <a:solidFill>
                    <a:schemeClr val="dk1">
                      <a:lumMod val="100000"/>
                    </a:schemeClr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目录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EC96A2F-7D7A-F34F-9BE8-8ADCD2919ACB}"/>
                </a:ext>
              </a:extLst>
            </p:cNvPr>
            <p:cNvSpPr txBox="1"/>
            <p:nvPr/>
          </p:nvSpPr>
          <p:spPr>
            <a:xfrm>
              <a:off x="1984355" y="1869209"/>
              <a:ext cx="18339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>
                      <a:lumMod val="8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阿里巴巴普惠体" panose="00020600040101010101" pitchFamily="18" charset="-122"/>
                </a:rPr>
                <a:t>Contents</a:t>
              </a:r>
              <a:endParaRPr lang="zh-CN" altLang="en-US" sz="2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cxnSp>
          <p:nvCxnSpPr>
            <p:cNvPr id="23" name="直接连接符 2">
              <a:extLst>
                <a:ext uri="{FF2B5EF4-FFF2-40B4-BE49-F238E27FC236}">
                  <a16:creationId xmlns:a16="http://schemas.microsoft.com/office/drawing/2014/main" id="{83E925B0-57FD-8B4B-8FF7-8BCD8AADEF23}"/>
                </a:ext>
              </a:extLst>
            </p:cNvPr>
            <p:cNvCxnSpPr>
              <a:cxnSpLocks/>
            </p:cNvCxnSpPr>
            <p:nvPr/>
          </p:nvCxnSpPr>
          <p:spPr>
            <a:xfrm>
              <a:off x="4265299" y="1300145"/>
              <a:ext cx="0" cy="10622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六边形 24">
              <a:extLst>
                <a:ext uri="{FF2B5EF4-FFF2-40B4-BE49-F238E27FC236}">
                  <a16:creationId xmlns:a16="http://schemas.microsoft.com/office/drawing/2014/main" id="{3EDCC472-8CF0-F84C-9270-06FAC7E8DD4D}"/>
                </a:ext>
              </a:extLst>
            </p:cNvPr>
            <p:cNvSpPr/>
            <p:nvPr/>
          </p:nvSpPr>
          <p:spPr>
            <a:xfrm rot="5400000">
              <a:off x="2142134" y="1404577"/>
              <a:ext cx="437322" cy="377002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六边形 25">
              <a:extLst>
                <a:ext uri="{FF2B5EF4-FFF2-40B4-BE49-F238E27FC236}">
                  <a16:creationId xmlns:a16="http://schemas.microsoft.com/office/drawing/2014/main" id="{E8F71936-0CC4-CB4A-AF12-89754A9ADA5D}"/>
                </a:ext>
              </a:extLst>
            </p:cNvPr>
            <p:cNvSpPr/>
            <p:nvPr/>
          </p:nvSpPr>
          <p:spPr>
            <a:xfrm rot="5400000">
              <a:off x="2037082" y="1610051"/>
              <a:ext cx="246109" cy="212163"/>
            </a:xfrm>
            <a:prstGeom prst="hexagon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958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marR="0" indent="-457189" algn="l" defTabSz="914400" rtl="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75000"/>
              <a:lumOff val="25000"/>
            </a:schemeClr>
          </a:solidFill>
          <a:latin typeface="Alibaba PuHuiTi R" pitchFamily="18" charset="-122"/>
          <a:ea typeface="Alibaba PuHuiTi R" pitchFamily="18" charset="-122"/>
          <a:cs typeface="Alibaba PuHuiTi R" pitchFamily="18" charset="-122"/>
        </a:defRPr>
      </a:lvl1pPr>
      <a:lvl2pPr marL="609585" indent="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8438130-7B30-A94E-B2AC-38EDD0B85909}"/>
              </a:ext>
            </a:extLst>
          </p:cNvPr>
          <p:cNvSpPr/>
          <p:nvPr userDrawn="1"/>
        </p:nvSpPr>
        <p:spPr>
          <a:xfrm>
            <a:off x="1285029" y="2458684"/>
            <a:ext cx="474473" cy="474473"/>
          </a:xfrm>
          <a:prstGeom prst="ellipse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2" name="矩形 22">
            <a:extLst>
              <a:ext uri="{FF2B5EF4-FFF2-40B4-BE49-F238E27FC236}">
                <a16:creationId xmlns:a16="http://schemas.microsoft.com/office/drawing/2014/main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 dirty="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73C1A2-926E-3849-92AB-BCE7B4C71DF2}"/>
              </a:ext>
            </a:extLst>
          </p:cNvPr>
          <p:cNvSpPr txBox="1"/>
          <p:nvPr/>
        </p:nvSpPr>
        <p:spPr>
          <a:xfrm>
            <a:off x="1716809" y="2333175"/>
            <a:ext cx="2339103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200" b="1" i="0" dirty="0">
                <a:solidFill>
                  <a:schemeClr val="dk1">
                    <a:lumMod val="100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学习目标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EC96A2F-7D7A-F34F-9BE8-8ADCD2919ACB}"/>
              </a:ext>
            </a:extLst>
          </p:cNvPr>
          <p:cNvSpPr txBox="1"/>
          <p:nvPr/>
        </p:nvSpPr>
        <p:spPr>
          <a:xfrm>
            <a:off x="702992" y="2983479"/>
            <a:ext cx="387372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Learning</a:t>
            </a:r>
            <a:r>
              <a:rPr lang="zh-CN" altLang="en-US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 </a:t>
            </a:r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Objectives</a:t>
            </a:r>
            <a:endParaRPr lang="zh-CN" altLang="en-US" sz="21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23" name="直接连接符 2">
            <a:extLst>
              <a:ext uri="{FF2B5EF4-FFF2-40B4-BE49-F238E27FC236}">
                <a16:creationId xmlns:a16="http://schemas.microsoft.com/office/drawing/2014/main" id="{83E925B0-57FD-8B4B-8FF7-8BCD8AADEF23}"/>
              </a:ext>
            </a:extLst>
          </p:cNvPr>
          <p:cNvCxnSpPr>
            <a:cxnSpLocks/>
          </p:cNvCxnSpPr>
          <p:nvPr/>
        </p:nvCxnSpPr>
        <p:spPr>
          <a:xfrm>
            <a:off x="4417699" y="2336716"/>
            <a:ext cx="0" cy="10622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形 2">
            <a:extLst>
              <a:ext uri="{FF2B5EF4-FFF2-40B4-BE49-F238E27FC236}">
                <a16:creationId xmlns:a16="http://schemas.microsoft.com/office/drawing/2014/main" id="{A7484BB2-BD94-3C49-9EC4-B9A294E2A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070" y="2491361"/>
            <a:ext cx="406390" cy="4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marR="0" indent="-457189" algn="l" defTabSz="914400" rtl="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75000"/>
              <a:lumOff val="25000"/>
            </a:schemeClr>
          </a:solidFill>
          <a:latin typeface="Alibaba PuHuiTi R" pitchFamily="18" charset="-122"/>
          <a:ea typeface="Alibaba PuHuiTi R" pitchFamily="18" charset="-122"/>
          <a:cs typeface="Alibaba PuHuiTi R" pitchFamily="18" charset="-122"/>
        </a:defRPr>
      </a:lvl1pPr>
      <a:lvl2pPr marL="609585" indent="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>
            <a:extLst>
              <a:ext uri="{FF2B5EF4-FFF2-40B4-BE49-F238E27FC236}">
                <a16:creationId xmlns:a16="http://schemas.microsoft.com/office/drawing/2014/main" id="{91B717BE-9DF9-1B41-9DBF-CB511A9C606B}"/>
              </a:ext>
            </a:extLst>
          </p:cNvPr>
          <p:cNvSpPr/>
          <p:nvPr userDrawn="1"/>
        </p:nvSpPr>
        <p:spPr>
          <a:xfrm rot="5400000">
            <a:off x="3779834" y="2429461"/>
            <a:ext cx="1318512" cy="1136649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六边形 7">
            <a:extLst>
              <a:ext uri="{FF2B5EF4-FFF2-40B4-BE49-F238E27FC236}">
                <a16:creationId xmlns:a16="http://schemas.microsoft.com/office/drawing/2014/main" id="{998722ED-C4DC-C24C-A17B-B9CA36751549}"/>
              </a:ext>
            </a:extLst>
          </p:cNvPr>
          <p:cNvSpPr/>
          <p:nvPr userDrawn="1"/>
        </p:nvSpPr>
        <p:spPr>
          <a:xfrm rot="5400000">
            <a:off x="3567036" y="3257393"/>
            <a:ext cx="429253" cy="370046"/>
          </a:xfrm>
          <a:prstGeom prst="hexag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757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>
            <a:extLst>
              <a:ext uri="{FF2B5EF4-FFF2-40B4-BE49-F238E27FC236}">
                <a16:creationId xmlns:a16="http://schemas.microsoft.com/office/drawing/2014/main" id="{D82380DF-4088-5449-BBFC-0B57E0B8F475}"/>
              </a:ext>
            </a:extLst>
          </p:cNvPr>
          <p:cNvSpPr/>
          <p:nvPr userDrawn="1"/>
        </p:nvSpPr>
        <p:spPr>
          <a:xfrm rot="5400000">
            <a:off x="3779834" y="2429461"/>
            <a:ext cx="1318512" cy="1136649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2FB8D235-9189-C14B-8111-0D705B9AA121}"/>
              </a:ext>
            </a:extLst>
          </p:cNvPr>
          <p:cNvSpPr/>
          <p:nvPr userDrawn="1"/>
        </p:nvSpPr>
        <p:spPr>
          <a:xfrm rot="5400000">
            <a:off x="3567036" y="3257393"/>
            <a:ext cx="429253" cy="370046"/>
          </a:xfrm>
          <a:prstGeom prst="hexag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52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0" name="矩形 22">
            <a:extLst>
              <a:ext uri="{FF2B5EF4-FFF2-40B4-BE49-F238E27FC236}">
                <a16:creationId xmlns:a16="http://schemas.microsoft.com/office/drawing/2014/main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 dirty="0">
              <a:latin typeface="Segoe UI" pitchFamily="34" charset="0"/>
              <a:ea typeface="微软雅黑" pitchFamily="34" charset="-122"/>
            </a:endParaRPr>
          </a:p>
        </p:txBody>
      </p:sp>
      <p:cxnSp>
        <p:nvCxnSpPr>
          <p:cNvPr id="11" name="直接连接符 22">
            <a:extLst>
              <a:ext uri="{FF2B5EF4-FFF2-40B4-BE49-F238E27FC236}">
                <a16:creationId xmlns:a16="http://schemas.microsoft.com/office/drawing/2014/main" id="{E3D0AD59-338B-5041-BA54-3D9BB0E399D6}"/>
              </a:ext>
            </a:extLst>
          </p:cNvPr>
          <p:cNvCxnSpPr/>
          <p:nvPr userDrawn="1"/>
        </p:nvCxnSpPr>
        <p:spPr>
          <a:xfrm flipH="1">
            <a:off x="323600" y="763880"/>
            <a:ext cx="11544801" cy="0"/>
          </a:xfrm>
          <a:prstGeom prst="line">
            <a:avLst/>
          </a:prstGeom>
          <a:ln w="95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2197ADE-85E8-B341-8233-C315893A0BCC}"/>
              </a:ext>
            </a:extLst>
          </p:cNvPr>
          <p:cNvGrpSpPr/>
          <p:nvPr userDrawn="1"/>
        </p:nvGrpSpPr>
        <p:grpSpPr>
          <a:xfrm>
            <a:off x="0" y="420997"/>
            <a:ext cx="224590" cy="220464"/>
            <a:chOff x="0" y="262878"/>
            <a:chExt cx="224590" cy="50626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3756651-9738-8349-95DA-B0B282B3FAEA}"/>
                </a:ext>
              </a:extLst>
            </p:cNvPr>
            <p:cNvSpPr/>
            <p:nvPr/>
          </p:nvSpPr>
          <p:spPr>
            <a:xfrm>
              <a:off x="0" y="262878"/>
              <a:ext cx="224590" cy="5062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EF63353-41E7-0E43-AFC0-B2282740E9FE}"/>
                </a:ext>
              </a:extLst>
            </p:cNvPr>
            <p:cNvSpPr/>
            <p:nvPr/>
          </p:nvSpPr>
          <p:spPr>
            <a:xfrm>
              <a:off x="142500" y="262878"/>
              <a:ext cx="82090" cy="506266"/>
            </a:xfrm>
            <a:prstGeom prst="rect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27893006-C6C0-BC4A-8CFB-289F585A277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42" y="283220"/>
            <a:ext cx="1225447" cy="3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83" r:id="rId3"/>
    <p:sldLayoutId id="2147483678" r:id="rId4"/>
    <p:sldLayoutId id="2147483679" r:id="rId5"/>
    <p:sldLayoutId id="2147483680" r:id="rId6"/>
    <p:sldLayoutId id="2147483677" r:id="rId7"/>
    <p:sldLayoutId id="2147483702" r:id="rId8"/>
    <p:sldLayoutId id="2147483703" r:id="rId9"/>
    <p:sldLayoutId id="2147483709" r:id="rId10"/>
    <p:sldLayoutId id="2147483704" r:id="rId11"/>
    <p:sldLayoutId id="2147483681" r:id="rId12"/>
    <p:sldLayoutId id="2147483693" r:id="rId13"/>
    <p:sldLayoutId id="2147483712" r:id="rId14"/>
    <p:sldLayoutId id="2147483710" r:id="rId15"/>
    <p:sldLayoutId id="214748370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3" y="2604635"/>
            <a:ext cx="2314575" cy="9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ithub.com/OpenFeign/feign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6EC87-9B0D-CD4B-997D-0A66FE90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微服务框架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6AC0F8-4890-4046-8499-78F7C6973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/>
              <a:t>SpringCloud</a:t>
            </a:r>
            <a:r>
              <a:rPr kumimoji="1" lang="zh-CN" altLang="en-US"/>
              <a:t>微服务架构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9742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947DB4-5DE0-4B17-A9F9-37BF0B0E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将配置交给</a:t>
            </a:r>
            <a:r>
              <a:rPr lang="en-US" altLang="zh-CN"/>
              <a:t>Nacos</a:t>
            </a:r>
            <a:r>
              <a:rPr lang="zh-CN" altLang="en-US"/>
              <a:t>管理的步骤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zh-CN" altLang="en-US"/>
              <a:t>在</a:t>
            </a:r>
            <a:r>
              <a:rPr lang="en-US" altLang="zh-CN"/>
              <a:t>Nacos</a:t>
            </a:r>
            <a:r>
              <a:rPr lang="zh-CN" altLang="en-US"/>
              <a:t>中添加配置文件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zh-CN" altLang="en-US"/>
              <a:t>在微服务中引入</a:t>
            </a:r>
            <a:r>
              <a:rPr lang="en-US" altLang="zh-CN"/>
              <a:t>nacos</a:t>
            </a:r>
            <a:r>
              <a:rPr lang="zh-CN" altLang="en-US"/>
              <a:t>的</a:t>
            </a:r>
            <a:r>
              <a:rPr lang="en-US" altLang="zh-CN"/>
              <a:t>config</a:t>
            </a:r>
            <a:r>
              <a:rPr lang="zh-CN" altLang="en-US"/>
              <a:t>依赖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zh-CN" altLang="en-US"/>
              <a:t>在微服务中添加</a:t>
            </a:r>
            <a:r>
              <a:rPr lang="en-US" altLang="zh-CN"/>
              <a:t>bootstrap.yml</a:t>
            </a:r>
            <a:r>
              <a:rPr lang="zh-CN" altLang="en-US"/>
              <a:t>，配置</a:t>
            </a:r>
            <a:r>
              <a:rPr lang="en-US" altLang="zh-CN"/>
              <a:t>nacos</a:t>
            </a:r>
            <a:r>
              <a:rPr lang="zh-CN" altLang="en-US"/>
              <a:t>地址、当前环境、服务名称、文件后缀名。这些决定了程序启动时去</a:t>
            </a:r>
            <a:r>
              <a:rPr lang="en-US" altLang="zh-CN"/>
              <a:t>nacos</a:t>
            </a:r>
            <a:r>
              <a:rPr lang="zh-CN" altLang="en-US"/>
              <a:t>读取哪个文件</a:t>
            </a:r>
            <a:endParaRPr lang="en-US" altLang="zh-CN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81B2BD-0878-4AF7-B910-769BC21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配置管理</a:t>
            </a:r>
          </a:p>
        </p:txBody>
      </p:sp>
    </p:spTree>
    <p:extLst>
      <p:ext uri="{BB962C8B-B14F-4D97-AF65-F5344CB8AC3E}">
        <p14:creationId xmlns:p14="http://schemas.microsoft.com/office/powerpoint/2010/main" val="16975241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Nacos</a:t>
            </a:r>
            <a:r>
              <a:rPr kumimoji="1" lang="zh-CN" altLang="en-US"/>
              <a:t>配置管理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配置自动刷新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36858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/>
              <a:t>Nacos</a:t>
            </a:r>
            <a:r>
              <a:rPr kumimoji="1" lang="zh-CN" altLang="en-US"/>
              <a:t>中的配置文件变更后，微服务无需重启就可以感知。不过需要通过下面两种配置实现：</a:t>
            </a:r>
            <a:endParaRPr kumimoji="1" lang="en-US" altLang="zh-CN"/>
          </a:p>
          <a:p>
            <a:r>
              <a:rPr kumimoji="1" lang="zh-CN" altLang="en-US"/>
              <a:t>方式一：在</a:t>
            </a:r>
            <a:r>
              <a:rPr kumimoji="1" lang="en-US" altLang="zh-CN"/>
              <a:t>@Value</a:t>
            </a:r>
            <a:r>
              <a:rPr kumimoji="1" lang="zh-CN" altLang="en-US"/>
              <a:t>注入的变量所在类上添加注解</a:t>
            </a:r>
            <a:r>
              <a:rPr kumimoji="1" lang="en-US" altLang="zh-CN"/>
              <a:t>@RefreshScope</a:t>
            </a:r>
          </a:p>
          <a:p>
            <a:endParaRPr kumimoji="1" lang="en-US" altLang="zh-CN"/>
          </a:p>
          <a:p>
            <a:endParaRPr kumimoji="1" lang="en-US" altLang="zh-CN"/>
          </a:p>
          <a:p>
            <a:endParaRPr kumimoji="1" lang="en-US" altLang="zh-CN"/>
          </a:p>
          <a:p>
            <a:endParaRPr kumimoji="1" lang="en-US" alt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18678E-C6A2-4719-82B2-5E5CB17B3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" y="2501642"/>
            <a:ext cx="9303703" cy="37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5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Nacos</a:t>
            </a:r>
            <a:r>
              <a:rPr kumimoji="1" lang="zh-CN" altLang="en-US"/>
              <a:t>配置管理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配置自动刷新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36858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/>
              <a:t>Nacos</a:t>
            </a:r>
            <a:r>
              <a:rPr kumimoji="1" lang="zh-CN" altLang="en-US"/>
              <a:t>中的配置文件变更后，微服务无需重启就可以感知。不过需要通过下面两种配置实现：</a:t>
            </a:r>
            <a:endParaRPr kumimoji="1" lang="en-US" altLang="zh-CN"/>
          </a:p>
          <a:p>
            <a:r>
              <a:rPr kumimoji="1" lang="zh-CN" altLang="en-US"/>
              <a:t>方式二：使用</a:t>
            </a:r>
            <a:r>
              <a:rPr kumimoji="1" lang="en-US" altLang="zh-CN"/>
              <a:t>@ConfigurationProperties</a:t>
            </a:r>
            <a:r>
              <a:rPr kumimoji="1" lang="zh-CN" altLang="en-US"/>
              <a:t>注解</a:t>
            </a:r>
            <a:endParaRPr kumimoji="1" lang="zh-CN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600D549-28A5-4CF0-B2CE-657F0A48C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0" y="2653657"/>
            <a:ext cx="10421302" cy="1997726"/>
          </a:xfrm>
          <a:prstGeom prst="rect">
            <a:avLst/>
          </a:prstGeom>
          <a:solidFill>
            <a:srgbClr val="F0F8EB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@Component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@Data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@ConfigurationProperties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(prefix =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"pattern"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class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PatternProperties {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private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String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dateformat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62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947DB4-5DE0-4B17-A9F9-37BF0B0E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Nacos</a:t>
            </a:r>
            <a:r>
              <a:rPr lang="zh-CN" altLang="en-US"/>
              <a:t>配置更改后，微服务可以实现热更新，方式：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zh-CN" altLang="en-US" sz="1600"/>
              <a:t>通过</a:t>
            </a:r>
            <a:r>
              <a:rPr lang="en-US" altLang="zh-CN" sz="1600"/>
              <a:t>@Value</a:t>
            </a:r>
            <a:r>
              <a:rPr lang="zh-CN" altLang="en-US" sz="1600"/>
              <a:t>注解注入，结合</a:t>
            </a:r>
            <a:r>
              <a:rPr lang="en-US" altLang="zh-CN" sz="1600"/>
              <a:t>@RefreshScope</a:t>
            </a:r>
            <a:r>
              <a:rPr lang="zh-CN" altLang="en-US" sz="1600"/>
              <a:t>来刷新</a:t>
            </a:r>
            <a:endParaRPr lang="en-US" altLang="zh-CN" sz="1600"/>
          </a:p>
          <a:p>
            <a:pPr>
              <a:buFont typeface="+mj-ea"/>
              <a:buAutoNum type="circleNumDbPlain"/>
            </a:pPr>
            <a:r>
              <a:rPr lang="zh-CN" altLang="en-US" sz="1600"/>
              <a:t>通过</a:t>
            </a:r>
            <a:r>
              <a:rPr lang="en-US" altLang="zh-CN" sz="1600"/>
              <a:t>@ConfigurationProperties</a:t>
            </a:r>
            <a:r>
              <a:rPr lang="zh-CN" altLang="en-US" sz="1600"/>
              <a:t>注入，自动刷新</a:t>
            </a:r>
            <a:endParaRPr lang="en-US" altLang="zh-CN" sz="1600"/>
          </a:p>
          <a:p>
            <a:pPr marL="0" indent="0">
              <a:buNone/>
            </a:pPr>
            <a:r>
              <a:rPr lang="zh-CN" altLang="en-US"/>
              <a:t>注意事项：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不是所有的配置都适合放到配置中心，维护起来比较麻烦</a:t>
            </a: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建议将一些关键参数，需要运行时调整的参数放到</a:t>
            </a:r>
            <a:r>
              <a:rPr lang="en-US" altLang="zh-CN" sz="1600"/>
              <a:t>nacos</a:t>
            </a:r>
            <a:r>
              <a:rPr lang="zh-CN" altLang="en-US" sz="1600"/>
              <a:t>配置中心，一般都是自定义配置</a:t>
            </a:r>
            <a:endParaRPr lang="en-US" altLang="zh-CN" sz="160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81B2BD-0878-4AF7-B910-769BC21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配置管理</a:t>
            </a:r>
          </a:p>
        </p:txBody>
      </p:sp>
    </p:spTree>
    <p:extLst>
      <p:ext uri="{BB962C8B-B14F-4D97-AF65-F5344CB8AC3E}">
        <p14:creationId xmlns:p14="http://schemas.microsoft.com/office/powerpoint/2010/main" val="23190474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Nacos</a:t>
            </a:r>
            <a:r>
              <a:rPr kumimoji="1" lang="zh-CN" altLang="en-US"/>
              <a:t>配置管理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多环境配置共享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368586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微服务启动时会从</a:t>
            </a:r>
            <a:r>
              <a:rPr kumimoji="1" lang="en-US" altLang="zh-CN"/>
              <a:t>nacos</a:t>
            </a:r>
            <a:r>
              <a:rPr kumimoji="1" lang="zh-CN" altLang="en-US"/>
              <a:t>读取多个配置文件：</a:t>
            </a:r>
            <a:endParaRPr kumimoji="1" lang="en-US" altLang="zh-CN"/>
          </a:p>
          <a:p>
            <a:r>
              <a:rPr kumimoji="1" lang="en-US" altLang="zh-CN"/>
              <a:t>[spring.application.name]-[spring.profiles.active].yaml</a:t>
            </a:r>
            <a:r>
              <a:rPr kumimoji="1" lang="zh-CN" altLang="en-US"/>
              <a:t>，例如：</a:t>
            </a:r>
            <a:r>
              <a:rPr kumimoji="1" lang="en-US" altLang="zh-CN"/>
              <a:t>userservice-dev.yaml</a:t>
            </a:r>
          </a:p>
          <a:p>
            <a:r>
              <a:rPr kumimoji="1" lang="en-US" altLang="zh-CN"/>
              <a:t>[spring.application.name].yaml</a:t>
            </a:r>
            <a:r>
              <a:rPr kumimoji="1" lang="zh-CN" altLang="en-US"/>
              <a:t>，例如：</a:t>
            </a:r>
            <a:r>
              <a:rPr kumimoji="1" lang="en-US" altLang="zh-CN"/>
              <a:t>userservice.yaml</a:t>
            </a:r>
          </a:p>
          <a:p>
            <a:pPr marL="0" indent="0">
              <a:buNone/>
            </a:pPr>
            <a:r>
              <a:rPr kumimoji="1" lang="zh-CN" altLang="en-US"/>
              <a:t>无论</a:t>
            </a:r>
            <a:r>
              <a:rPr kumimoji="1" lang="en-US" altLang="zh-CN"/>
              <a:t>profile</a:t>
            </a:r>
            <a:r>
              <a:rPr kumimoji="1" lang="zh-CN" altLang="en-US"/>
              <a:t>如何变化，</a:t>
            </a:r>
            <a:r>
              <a:rPr kumimoji="1" lang="en-US" altLang="zh-CN"/>
              <a:t>[spring.application.name].yaml</a:t>
            </a:r>
            <a:r>
              <a:rPr kumimoji="1" lang="zh-CN" altLang="en-US"/>
              <a:t>这个文件一定会加载，因此多环境共享配置可以写入这个文件</a:t>
            </a:r>
            <a:endParaRPr kumimoji="1" lang="en-US" alt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0FD9C1-17D9-4EF0-86B8-BFD2B11B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0" y="3388409"/>
            <a:ext cx="7677644" cy="3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66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B485F62E-FE41-4603-9809-04D71E4D2DD9}"/>
              </a:ext>
            </a:extLst>
          </p:cNvPr>
          <p:cNvSpPr/>
          <p:nvPr/>
        </p:nvSpPr>
        <p:spPr>
          <a:xfrm>
            <a:off x="4876800" y="2336800"/>
            <a:ext cx="1381760" cy="2123440"/>
          </a:xfrm>
          <a:prstGeom prst="roundRect">
            <a:avLst>
              <a:gd name="adj" fmla="val 20343"/>
            </a:avLst>
          </a:prstGeom>
          <a:solidFill>
            <a:srgbClr val="FEF9F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>
                <a:solidFill>
                  <a:schemeClr val="accent6">
                    <a:lumMod val="50000"/>
                  </a:schemeClr>
                </a:solidFill>
              </a:rPr>
              <a:t>本地配置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652EFAF-FF95-4E8C-953A-44971F53C6DC}"/>
              </a:ext>
            </a:extLst>
          </p:cNvPr>
          <p:cNvSpPr/>
          <p:nvPr/>
        </p:nvSpPr>
        <p:spPr>
          <a:xfrm>
            <a:off x="1117600" y="2336800"/>
            <a:ext cx="3556000" cy="2123440"/>
          </a:xfrm>
          <a:prstGeom prst="roundRect">
            <a:avLst>
              <a:gd name="adj" fmla="val 121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nacos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中的配置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FA1900C-8F71-4DCA-BD02-B336BA799CFF}"/>
              </a:ext>
            </a:extLst>
          </p:cNvPr>
          <p:cNvSpPr/>
          <p:nvPr/>
        </p:nvSpPr>
        <p:spPr>
          <a:xfrm>
            <a:off x="1117600" y="2336800"/>
            <a:ext cx="1981200" cy="1265676"/>
          </a:xfrm>
          <a:prstGeom prst="roundRect">
            <a:avLst>
              <a:gd name="adj" fmla="val 12425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当前环境配置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Nacos</a:t>
            </a:r>
            <a:r>
              <a:rPr kumimoji="1" lang="zh-CN" altLang="en-US"/>
              <a:t>配置管理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多服务共享配置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517190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多种配置的优先级：</a:t>
            </a: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r>
              <a:rPr kumimoji="1" lang="zh-CN" altLang="en-US"/>
              <a:t>服务名</a:t>
            </a:r>
            <a:r>
              <a:rPr kumimoji="1" lang="en-US" altLang="zh-CN"/>
              <a:t>-profile.yaml  &gt;</a:t>
            </a:r>
            <a:r>
              <a:rPr kumimoji="1" lang="zh-CN" altLang="en-US"/>
              <a:t>服务名称</a:t>
            </a:r>
            <a:r>
              <a:rPr kumimoji="1" lang="en-US" altLang="zh-CN"/>
              <a:t>.yaml  &gt;  </a:t>
            </a:r>
            <a:r>
              <a:rPr kumimoji="1" lang="zh-CN" altLang="en-US"/>
              <a:t>本地配置</a:t>
            </a: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</p:txBody>
      </p:sp>
    </p:spTree>
    <p:extLst>
      <p:ext uri="{BB962C8B-B14F-4D97-AF65-F5344CB8AC3E}">
        <p14:creationId xmlns:p14="http://schemas.microsoft.com/office/powerpoint/2010/main" val="4198978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947DB4-5DE0-4B17-A9F9-37BF0B0E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微服务会从</a:t>
            </a:r>
            <a:r>
              <a:rPr lang="en-US" altLang="zh-CN"/>
              <a:t>nacos</a:t>
            </a:r>
            <a:r>
              <a:rPr lang="zh-CN" altLang="en-US"/>
              <a:t>读取的配置文件：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en-US" altLang="zh-CN" sz="1600"/>
              <a:t>[</a:t>
            </a:r>
            <a:r>
              <a:rPr lang="zh-CN" altLang="en-US" sz="1600"/>
              <a:t>服务名</a:t>
            </a:r>
            <a:r>
              <a:rPr lang="en-US" altLang="zh-CN" sz="1600"/>
              <a:t>]-[spring.profile.active].yaml</a:t>
            </a:r>
            <a:r>
              <a:rPr lang="zh-CN" altLang="en-US" sz="1600"/>
              <a:t>，环境配置</a:t>
            </a:r>
            <a:endParaRPr lang="en-US" altLang="zh-CN" sz="1600"/>
          </a:p>
          <a:p>
            <a:pPr>
              <a:buFont typeface="+mj-ea"/>
              <a:buAutoNum type="circleNumDbPlain"/>
            </a:pPr>
            <a:r>
              <a:rPr lang="en-US" altLang="zh-CN" sz="1600"/>
              <a:t>[</a:t>
            </a:r>
            <a:r>
              <a:rPr lang="zh-CN" altLang="en-US" sz="1600"/>
              <a:t>服务名</a:t>
            </a:r>
            <a:r>
              <a:rPr lang="en-US" altLang="zh-CN" sz="1600"/>
              <a:t>].yaml</a:t>
            </a:r>
            <a:r>
              <a:rPr lang="zh-CN" altLang="en-US" sz="1600"/>
              <a:t>，默认配置，多环境共享</a:t>
            </a:r>
            <a:endParaRPr lang="en-US" altLang="zh-CN" sz="1600"/>
          </a:p>
          <a:p>
            <a:pPr marL="0" indent="0">
              <a:buNone/>
            </a:pPr>
            <a:r>
              <a:rPr lang="zh-CN" altLang="en-US"/>
              <a:t>优先级：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en-US" altLang="zh-CN" sz="1600"/>
              <a:t>[</a:t>
            </a:r>
            <a:r>
              <a:rPr lang="zh-CN" altLang="en-US" sz="1600"/>
              <a:t>服务名</a:t>
            </a:r>
            <a:r>
              <a:rPr lang="en-US" altLang="zh-CN" sz="1600"/>
              <a:t>]-[</a:t>
            </a:r>
            <a:r>
              <a:rPr lang="zh-CN" altLang="en-US" sz="1600"/>
              <a:t>环境</a:t>
            </a:r>
            <a:r>
              <a:rPr lang="en-US" altLang="zh-CN" sz="1600"/>
              <a:t>].yaml</a:t>
            </a:r>
            <a:r>
              <a:rPr lang="zh-CN" altLang="en-US" sz="1600"/>
              <a:t> </a:t>
            </a:r>
            <a:r>
              <a:rPr lang="en-US" altLang="zh-CN" sz="1600"/>
              <a:t>&gt;[</a:t>
            </a:r>
            <a:r>
              <a:rPr lang="zh-CN" altLang="en-US" sz="1600"/>
              <a:t>服务名</a:t>
            </a:r>
            <a:r>
              <a:rPr lang="en-US" altLang="zh-CN" sz="1600"/>
              <a:t>].yaml &gt; </a:t>
            </a:r>
            <a:r>
              <a:rPr lang="zh-CN" altLang="en-US" sz="1600"/>
              <a:t>本地配置</a:t>
            </a:r>
            <a:endParaRPr lang="en-US" altLang="zh-CN" sz="160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81B2BD-0878-4AF7-B910-769BC21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配置管理</a:t>
            </a:r>
          </a:p>
        </p:txBody>
      </p:sp>
    </p:spTree>
    <p:extLst>
      <p:ext uri="{BB962C8B-B14F-4D97-AF65-F5344CB8AC3E}">
        <p14:creationId xmlns:p14="http://schemas.microsoft.com/office/powerpoint/2010/main" val="315088983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Nacos</a:t>
            </a:r>
            <a:r>
              <a:rPr kumimoji="1" lang="zh-CN" altLang="en-US"/>
              <a:t>配置管理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多服务共享配置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368586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不同微服务之间可以共享配置文件，通过下面的两种方式来指定：</a:t>
            </a:r>
            <a:endParaRPr kumimoji="1" lang="en-US" altLang="zh-CN"/>
          </a:p>
          <a:p>
            <a:pPr marL="0" indent="0">
              <a:buNone/>
            </a:pPr>
            <a:r>
              <a:rPr kumimoji="1" lang="zh-CN" altLang="en-US"/>
              <a:t>方式一：</a:t>
            </a:r>
            <a:endParaRPr kumimoji="1" lang="en-US" altLang="zh-CN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ED33EE-8192-4173-BA5E-44C5A0D84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01" y="2541422"/>
            <a:ext cx="10708318" cy="3940309"/>
          </a:xfrm>
          <a:prstGeom prst="rect">
            <a:avLst/>
          </a:prstGeom>
          <a:solidFill>
            <a:srgbClr val="F0F8EB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spring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application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name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userservice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服务名称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profiles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active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dev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环境，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cloud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nacos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server-addr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localhost:8848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Nacos地址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config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file-extension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yaml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文件后缀名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shared-configs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多微服务间共享的配置列表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 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-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dataId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common.yaml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要共享的配置文件id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5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Nacos</a:t>
            </a:r>
            <a:r>
              <a:rPr kumimoji="1" lang="zh-CN" altLang="en-US"/>
              <a:t>配置管理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多服务共享配置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368586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不同微服务之间可以共享配置文件，通过下面的两种方式来指定：</a:t>
            </a:r>
            <a:endParaRPr kumimoji="1" lang="en-US" altLang="zh-CN"/>
          </a:p>
          <a:p>
            <a:pPr marL="0" indent="0">
              <a:buNone/>
            </a:pPr>
            <a:r>
              <a:rPr kumimoji="1" lang="zh-CN" altLang="en-US"/>
              <a:t>方式二：</a:t>
            </a:r>
            <a:endParaRPr kumimoji="1" lang="en-US" altLang="zh-CN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ED33EE-8192-4173-BA5E-44C5A0D84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01" y="2541422"/>
            <a:ext cx="10708318" cy="3940309"/>
          </a:xfrm>
          <a:prstGeom prst="rect">
            <a:avLst/>
          </a:prstGeom>
          <a:solidFill>
            <a:srgbClr val="F0F8EB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spring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application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name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userservice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服务名称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profiles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active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dev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环境，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cloud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nacos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server-addr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localhost:8848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Nacos地址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config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file-extension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yaml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文件后缀名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</a:t>
            </a:r>
            <a:r>
              <a:rPr kumimoji="0" lang="en-US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extends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-configs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多微服务间共享的配置列表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 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-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dataId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extend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.yaml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要共享的配置文件id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B485F62E-FE41-4603-9809-04D71E4D2DD9}"/>
              </a:ext>
            </a:extLst>
          </p:cNvPr>
          <p:cNvSpPr/>
          <p:nvPr/>
        </p:nvSpPr>
        <p:spPr>
          <a:xfrm>
            <a:off x="8280400" y="2336800"/>
            <a:ext cx="1381760" cy="2875066"/>
          </a:xfrm>
          <a:prstGeom prst="roundRect">
            <a:avLst>
              <a:gd name="adj" fmla="val 20343"/>
            </a:avLst>
          </a:prstGeom>
          <a:solidFill>
            <a:srgbClr val="FEF9F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652EFAF-FF95-4E8C-953A-44971F53C6DC}"/>
              </a:ext>
            </a:extLst>
          </p:cNvPr>
          <p:cNvSpPr/>
          <p:nvPr/>
        </p:nvSpPr>
        <p:spPr>
          <a:xfrm>
            <a:off x="1117600" y="2336800"/>
            <a:ext cx="7162800" cy="2875066"/>
          </a:xfrm>
          <a:prstGeom prst="roundRect">
            <a:avLst>
              <a:gd name="adj" fmla="val 121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nacos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存储的配置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53CDE4-F5B5-43E6-82E3-70DDCC5B4A46}"/>
              </a:ext>
            </a:extLst>
          </p:cNvPr>
          <p:cNvSpPr/>
          <p:nvPr/>
        </p:nvSpPr>
        <p:spPr>
          <a:xfrm>
            <a:off x="1117600" y="2336800"/>
            <a:ext cx="3820160" cy="2062480"/>
          </a:xfrm>
          <a:prstGeom prst="roundRect">
            <a:avLst>
              <a:gd name="adj" fmla="val 1242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/>
              <a:t>本服务的配置（支持热更新）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FA1900C-8F71-4DCA-BD02-B336BA799CFF}"/>
              </a:ext>
            </a:extLst>
          </p:cNvPr>
          <p:cNvSpPr/>
          <p:nvPr/>
        </p:nvSpPr>
        <p:spPr>
          <a:xfrm>
            <a:off x="1117600" y="2336800"/>
            <a:ext cx="1981200" cy="1265676"/>
          </a:xfrm>
          <a:prstGeom prst="roundRect">
            <a:avLst>
              <a:gd name="adj" fmla="val 12425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环境配置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Nacos</a:t>
            </a:r>
            <a:r>
              <a:rPr kumimoji="1" lang="zh-CN" altLang="en-US"/>
              <a:t>配置管理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多服务共享配置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517190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多种配置的优先级：</a:t>
            </a: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r>
              <a:rPr kumimoji="1" lang="zh-CN" altLang="en-US"/>
              <a:t>服务名</a:t>
            </a:r>
            <a:r>
              <a:rPr kumimoji="1" lang="en-US" altLang="zh-CN"/>
              <a:t>-profile.yaml  &gt;</a:t>
            </a:r>
            <a:r>
              <a:rPr kumimoji="1" lang="zh-CN" altLang="en-US"/>
              <a:t>服务名称</a:t>
            </a:r>
            <a:r>
              <a:rPr kumimoji="1" lang="en-US" altLang="zh-CN"/>
              <a:t>.yaml  &gt;  extension-config &gt; shared-config &gt;  </a:t>
            </a:r>
            <a:r>
              <a:rPr kumimoji="1" lang="zh-CN" altLang="en-US"/>
              <a:t>本地配置</a:t>
            </a: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</p:txBody>
      </p:sp>
    </p:spTree>
    <p:extLst>
      <p:ext uri="{BB962C8B-B14F-4D97-AF65-F5344CB8AC3E}">
        <p14:creationId xmlns:p14="http://schemas.microsoft.com/office/powerpoint/2010/main" val="467373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691FACA-E1ED-6A48-A1E4-D925AAC03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49504F"/>
                </a:solidFill>
              </a:rPr>
              <a:t>Nacos</a:t>
            </a:r>
            <a:r>
              <a:rPr lang="zh-CN" altLang="en-US">
                <a:solidFill>
                  <a:srgbClr val="49504F"/>
                </a:solidFill>
              </a:rPr>
              <a:t>配置管理</a:t>
            </a:r>
            <a:endParaRPr lang="en-US" altLang="zh-CN">
              <a:solidFill>
                <a:srgbClr val="49504F"/>
              </a:solidFill>
            </a:endParaRPr>
          </a:p>
          <a:p>
            <a:r>
              <a:rPr lang="en-US" altLang="zh-CN">
                <a:solidFill>
                  <a:srgbClr val="49504F"/>
                </a:solidFill>
              </a:rPr>
              <a:t>Feign</a:t>
            </a:r>
            <a:r>
              <a:rPr lang="zh-CN" altLang="en-US">
                <a:solidFill>
                  <a:srgbClr val="49504F"/>
                </a:solidFill>
              </a:rPr>
              <a:t>远程调用</a:t>
            </a:r>
            <a:endParaRPr lang="en-US" altLang="zh-CN">
              <a:solidFill>
                <a:srgbClr val="49504F"/>
              </a:solidFill>
            </a:endParaRPr>
          </a:p>
          <a:p>
            <a:r>
              <a:rPr lang="en-US" altLang="zh-CN">
                <a:solidFill>
                  <a:srgbClr val="49504F"/>
                </a:solidFill>
              </a:rPr>
              <a:t>Gateway</a:t>
            </a:r>
            <a:r>
              <a:rPr lang="zh-CN" altLang="en-US">
                <a:solidFill>
                  <a:srgbClr val="49504F"/>
                </a:solidFill>
              </a:rPr>
              <a:t>服务网关</a:t>
            </a:r>
            <a:endParaRPr lang="en-US" altLang="zh-CN">
              <a:solidFill>
                <a:srgbClr val="49504F"/>
              </a:solidFill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018514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947DB4-5DE0-4B17-A9F9-37BF0B0E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微服务默认读取的配置文件：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en-US" altLang="zh-CN" sz="1600"/>
              <a:t>[</a:t>
            </a:r>
            <a:r>
              <a:rPr lang="zh-CN" altLang="en-US" sz="1600"/>
              <a:t>服务名</a:t>
            </a:r>
            <a:r>
              <a:rPr lang="en-US" altLang="zh-CN" sz="1600"/>
              <a:t>]-[spring.profile.active].yaml</a:t>
            </a:r>
            <a:r>
              <a:rPr lang="zh-CN" altLang="en-US" sz="1600"/>
              <a:t>，默认配置</a:t>
            </a:r>
            <a:endParaRPr lang="en-US" altLang="zh-CN" sz="1600"/>
          </a:p>
          <a:p>
            <a:pPr>
              <a:buFont typeface="+mj-ea"/>
              <a:buAutoNum type="circleNumDbPlain"/>
            </a:pPr>
            <a:r>
              <a:rPr lang="en-US" altLang="zh-CN" sz="1600"/>
              <a:t>[</a:t>
            </a:r>
            <a:r>
              <a:rPr lang="zh-CN" altLang="en-US" sz="1600"/>
              <a:t>服务名</a:t>
            </a:r>
            <a:r>
              <a:rPr lang="en-US" altLang="zh-CN" sz="1600"/>
              <a:t>].yaml</a:t>
            </a:r>
            <a:r>
              <a:rPr lang="zh-CN" altLang="en-US" sz="1600"/>
              <a:t>，多环境共享</a:t>
            </a:r>
            <a:endParaRPr lang="en-US" altLang="zh-CN" sz="1600"/>
          </a:p>
          <a:p>
            <a:pPr marL="0" indent="0">
              <a:buNone/>
            </a:pPr>
            <a:r>
              <a:rPr lang="zh-CN" altLang="en-US"/>
              <a:t>不同微服务共享的配置文件：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zh-CN" altLang="en-US" sz="1600"/>
              <a:t>通过</a:t>
            </a:r>
            <a:r>
              <a:rPr lang="en-US" altLang="zh-CN" sz="1600"/>
              <a:t>shared-configs</a:t>
            </a:r>
            <a:r>
              <a:rPr lang="zh-CN" altLang="en-US" sz="1600"/>
              <a:t>指定</a:t>
            </a:r>
            <a:endParaRPr lang="en-US" altLang="zh-CN" sz="1600"/>
          </a:p>
          <a:p>
            <a:pPr>
              <a:buFont typeface="+mj-ea"/>
              <a:buAutoNum type="circleNumDbPlain"/>
            </a:pPr>
            <a:r>
              <a:rPr lang="zh-CN" altLang="en-US" sz="1600"/>
              <a:t>通过</a:t>
            </a:r>
            <a:r>
              <a:rPr lang="en-US" altLang="zh-CN" sz="1600"/>
              <a:t>extension-configs</a:t>
            </a:r>
            <a:r>
              <a:rPr lang="zh-CN" altLang="en-US" sz="1600"/>
              <a:t>指定</a:t>
            </a:r>
            <a:endParaRPr lang="en-US" altLang="zh-CN" sz="1600"/>
          </a:p>
          <a:p>
            <a:pPr marL="0" indent="0">
              <a:buNone/>
            </a:pPr>
            <a:r>
              <a:rPr lang="zh-CN" altLang="en-US"/>
              <a:t>优先级：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zh-CN" altLang="en-US" sz="1600"/>
              <a:t>环境配置 </a:t>
            </a:r>
            <a:r>
              <a:rPr lang="en-US" altLang="zh-CN" sz="1600"/>
              <a:t>&gt;</a:t>
            </a:r>
            <a:r>
              <a:rPr lang="zh-CN" altLang="en-US" sz="1600"/>
              <a:t>服务名</a:t>
            </a:r>
            <a:r>
              <a:rPr lang="en-US" altLang="zh-CN" sz="1600"/>
              <a:t>.yaml &gt; extension-config &gt; extension-configs &gt; shared-configs &gt; </a:t>
            </a:r>
            <a:r>
              <a:rPr lang="zh-CN" altLang="en-US" sz="1600"/>
              <a:t>本地配置</a:t>
            </a:r>
            <a:endParaRPr lang="en-US" altLang="zh-CN" sz="160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81B2BD-0878-4AF7-B910-769BC21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配置管理</a:t>
            </a:r>
          </a:p>
        </p:txBody>
      </p:sp>
    </p:spTree>
    <p:extLst>
      <p:ext uri="{BB962C8B-B14F-4D97-AF65-F5344CB8AC3E}">
        <p14:creationId xmlns:p14="http://schemas.microsoft.com/office/powerpoint/2010/main" val="86143547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69528C92-34D1-41CE-BB6D-647860570F56}"/>
              </a:ext>
            </a:extLst>
          </p:cNvPr>
          <p:cNvSpPr/>
          <p:nvPr/>
        </p:nvSpPr>
        <p:spPr>
          <a:xfrm>
            <a:off x="7435518" y="5096052"/>
            <a:ext cx="2895593" cy="1253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Nacos</a:t>
            </a:r>
            <a:r>
              <a:rPr kumimoji="1" lang="zh-CN" altLang="en-US"/>
              <a:t>配置管理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集群搭建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61226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/>
              <a:t>Nacos</a:t>
            </a:r>
            <a:r>
              <a:rPr kumimoji="1" lang="zh-CN" altLang="en-US"/>
              <a:t>生产环境下一定要部署为集群状态，部署方式参考课前资料中的文档：</a:t>
            </a:r>
            <a:endParaRPr kumimoji="1" lang="en-US" altLang="zh-CN"/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C5630D82-EECC-49B9-A4D5-98402B174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527346"/>
              </p:ext>
            </p:extLst>
          </p:nvPr>
        </p:nvGraphicFramePr>
        <p:xfrm>
          <a:off x="1329659" y="2825675"/>
          <a:ext cx="2042480" cy="851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包装程序外壳对象" showAsIcon="1" r:id="rId2" imgW="1051200" imgH="437400" progId="Package">
                  <p:embed/>
                </p:oleObj>
              </mc:Choice>
              <mc:Fallback>
                <p:oleObj name="包装程序外壳对象" showAsIcon="1" r:id="rId2" imgW="10512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29659" y="2825675"/>
                        <a:ext cx="2042480" cy="851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: 圆角 3">
            <a:extLst>
              <a:ext uri="{FF2B5EF4-FFF2-40B4-BE49-F238E27FC236}">
                <a16:creationId xmlns:a16="http://schemas.microsoft.com/office/drawing/2014/main" id="{58623870-010C-4640-9B83-2E809C5713AE}"/>
              </a:ext>
            </a:extLst>
          </p:cNvPr>
          <p:cNvSpPr/>
          <p:nvPr/>
        </p:nvSpPr>
        <p:spPr>
          <a:xfrm>
            <a:off x="6931606" y="3973581"/>
            <a:ext cx="843280" cy="49784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node1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7E2E2C4-46B0-44D5-B460-3357CE640DAF}"/>
              </a:ext>
            </a:extLst>
          </p:cNvPr>
          <p:cNvSpPr/>
          <p:nvPr/>
        </p:nvSpPr>
        <p:spPr>
          <a:xfrm>
            <a:off x="8461676" y="3973581"/>
            <a:ext cx="843280" cy="49784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node2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366E028-739F-42E4-811A-818A7ED1A9CC}"/>
              </a:ext>
            </a:extLst>
          </p:cNvPr>
          <p:cNvSpPr/>
          <p:nvPr/>
        </p:nvSpPr>
        <p:spPr>
          <a:xfrm>
            <a:off x="9991746" y="3973581"/>
            <a:ext cx="843280" cy="49784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node3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8E29A4A-0656-4D6E-9609-A6AA76561010}"/>
              </a:ext>
            </a:extLst>
          </p:cNvPr>
          <p:cNvSpPr/>
          <p:nvPr/>
        </p:nvSpPr>
        <p:spPr>
          <a:xfrm>
            <a:off x="8461676" y="2883026"/>
            <a:ext cx="843280" cy="4978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Nginx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" name="圆柱体 4">
            <a:extLst>
              <a:ext uri="{FF2B5EF4-FFF2-40B4-BE49-F238E27FC236}">
                <a16:creationId xmlns:a16="http://schemas.microsoft.com/office/drawing/2014/main" id="{BAFF0F5F-2A68-4A94-9993-9AD63AA94B2E}"/>
              </a:ext>
            </a:extLst>
          </p:cNvPr>
          <p:cNvSpPr/>
          <p:nvPr/>
        </p:nvSpPr>
        <p:spPr>
          <a:xfrm>
            <a:off x="8497236" y="5159011"/>
            <a:ext cx="772160" cy="497840"/>
          </a:xfrm>
          <a:prstGeom prst="ca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MySQL</a:t>
            </a:r>
          </a:p>
          <a:p>
            <a:pPr algn="ctr"/>
            <a:r>
              <a:rPr lang="zh-CN" altLang="en-US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（主）</a:t>
            </a:r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E11AD6C1-D89B-4BE0-85C4-2483E4ECE2FC}"/>
              </a:ext>
            </a:extLst>
          </p:cNvPr>
          <p:cNvSpPr/>
          <p:nvPr/>
        </p:nvSpPr>
        <p:spPr>
          <a:xfrm>
            <a:off x="7706721" y="5751282"/>
            <a:ext cx="772160" cy="497840"/>
          </a:xfrm>
          <a:prstGeom prst="ca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MySQL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（从）</a:t>
            </a:r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5DEB0564-713D-4A6F-BD2A-5561A3607550}"/>
              </a:ext>
            </a:extLst>
          </p:cNvPr>
          <p:cNvSpPr/>
          <p:nvPr/>
        </p:nvSpPr>
        <p:spPr>
          <a:xfrm>
            <a:off x="9287751" y="5751282"/>
            <a:ext cx="772160" cy="497840"/>
          </a:xfrm>
          <a:prstGeom prst="ca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MySQL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（从）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222E6E1-5661-4EC1-A329-33A07AA9BBBC}"/>
              </a:ext>
            </a:extLst>
          </p:cNvPr>
          <p:cNvCxnSpPr>
            <a:cxnSpLocks/>
            <a:stCxn id="16" idx="2"/>
            <a:endCxn id="10" idx="0"/>
          </p:cNvCxnSpPr>
          <p:nvPr/>
        </p:nvCxnSpPr>
        <p:spPr>
          <a:xfrm>
            <a:off x="8883316" y="2463620"/>
            <a:ext cx="0" cy="419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3EB742D3-0AE7-471F-8D09-C29CF4761970}"/>
              </a:ext>
            </a:extLst>
          </p:cNvPr>
          <p:cNvSpPr/>
          <p:nvPr/>
        </p:nvSpPr>
        <p:spPr>
          <a:xfrm>
            <a:off x="8461676" y="1965780"/>
            <a:ext cx="843280" cy="4978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client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C584600-E4CD-49AD-ABD3-584D68058FDB}"/>
              </a:ext>
            </a:extLst>
          </p:cNvPr>
          <p:cNvCxnSpPr>
            <a:stCxn id="10" idx="2"/>
            <a:endCxn id="4" idx="0"/>
          </p:cNvCxnSpPr>
          <p:nvPr/>
        </p:nvCxnSpPr>
        <p:spPr>
          <a:xfrm flipH="1">
            <a:off x="7353246" y="3380866"/>
            <a:ext cx="1530070" cy="592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DF52E48-ED5A-4144-9DEA-77727370CC46}"/>
              </a:ext>
            </a:extLst>
          </p:cNvPr>
          <p:cNvCxnSpPr>
            <a:stCxn id="10" idx="2"/>
            <a:endCxn id="8" idx="0"/>
          </p:cNvCxnSpPr>
          <p:nvPr/>
        </p:nvCxnSpPr>
        <p:spPr>
          <a:xfrm>
            <a:off x="8883316" y="3380866"/>
            <a:ext cx="0" cy="592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80DB286-49C5-4B7C-B892-3CADB9AEB6DB}"/>
              </a:ext>
            </a:extLst>
          </p:cNvPr>
          <p:cNvCxnSpPr>
            <a:stCxn id="10" idx="2"/>
            <a:endCxn id="9" idx="0"/>
          </p:cNvCxnSpPr>
          <p:nvPr/>
        </p:nvCxnSpPr>
        <p:spPr>
          <a:xfrm>
            <a:off x="8883316" y="3380866"/>
            <a:ext cx="1530070" cy="592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EDA132C-D8F6-40A4-B578-0003D50F037C}"/>
              </a:ext>
            </a:extLst>
          </p:cNvPr>
          <p:cNvCxnSpPr>
            <a:cxnSpLocks/>
            <a:stCxn id="4" idx="2"/>
            <a:endCxn id="30" idx="0"/>
          </p:cNvCxnSpPr>
          <p:nvPr/>
        </p:nvCxnSpPr>
        <p:spPr>
          <a:xfrm>
            <a:off x="7353246" y="4471421"/>
            <a:ext cx="1530069" cy="62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F5F7AD6-4CA6-4873-BD7D-4C91C48481E4}"/>
              </a:ext>
            </a:extLst>
          </p:cNvPr>
          <p:cNvCxnSpPr>
            <a:cxnSpLocks/>
            <a:stCxn id="8" idx="2"/>
            <a:endCxn id="30" idx="0"/>
          </p:cNvCxnSpPr>
          <p:nvPr/>
        </p:nvCxnSpPr>
        <p:spPr>
          <a:xfrm flipH="1">
            <a:off x="8883315" y="4471421"/>
            <a:ext cx="1" cy="62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702BA055-3B4F-45B0-A7D9-6EEB6FA52079}"/>
              </a:ext>
            </a:extLst>
          </p:cNvPr>
          <p:cNvCxnSpPr>
            <a:cxnSpLocks/>
            <a:stCxn id="9" idx="2"/>
            <a:endCxn id="30" idx="0"/>
          </p:cNvCxnSpPr>
          <p:nvPr/>
        </p:nvCxnSpPr>
        <p:spPr>
          <a:xfrm flipH="1">
            <a:off x="8883315" y="4471421"/>
            <a:ext cx="1530071" cy="62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86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8" grpId="0" animBg="1"/>
      <p:bldP spid="9" grpId="0" animBg="1"/>
      <p:bldP spid="10" grpId="0" animBg="1"/>
      <p:bldP spid="5" grpId="0" animBg="1"/>
      <p:bldP spid="12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947DB4-5DE0-4B17-A9F9-37BF0B0E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集群搭建步骤：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zh-CN" altLang="en-US" sz="1400"/>
              <a:t>搭建</a:t>
            </a:r>
            <a:r>
              <a:rPr lang="en-US" altLang="zh-CN" sz="1400"/>
              <a:t>MySQL</a:t>
            </a:r>
            <a:r>
              <a:rPr lang="zh-CN" altLang="en-US" sz="1400"/>
              <a:t>集群并初始化数据库表</a:t>
            </a:r>
            <a:endParaRPr lang="en-US" altLang="zh-CN" sz="1400"/>
          </a:p>
          <a:p>
            <a:pPr>
              <a:buFont typeface="+mj-ea"/>
              <a:buAutoNum type="circleNumDbPlain"/>
            </a:pPr>
            <a:r>
              <a:rPr lang="zh-CN" altLang="en-US" sz="1400"/>
              <a:t>下载解压</a:t>
            </a:r>
            <a:r>
              <a:rPr lang="en-US" altLang="zh-CN" sz="1400"/>
              <a:t>nacos</a:t>
            </a:r>
          </a:p>
          <a:p>
            <a:pPr>
              <a:buFont typeface="+mj-ea"/>
              <a:buAutoNum type="circleNumDbPlain"/>
            </a:pPr>
            <a:r>
              <a:rPr lang="zh-CN" altLang="en-US" sz="1400"/>
              <a:t>修改集群配置（节点信息）、数据库配置</a:t>
            </a:r>
            <a:endParaRPr lang="en-US" altLang="zh-CN" sz="1400"/>
          </a:p>
          <a:p>
            <a:pPr>
              <a:buFont typeface="+mj-ea"/>
              <a:buAutoNum type="circleNumDbPlain"/>
            </a:pPr>
            <a:r>
              <a:rPr lang="zh-CN" altLang="en-US" sz="1400"/>
              <a:t>分别启动多个</a:t>
            </a:r>
            <a:r>
              <a:rPr lang="en-US" altLang="zh-CN" sz="1400"/>
              <a:t>nacos</a:t>
            </a:r>
            <a:r>
              <a:rPr lang="zh-CN" altLang="en-US" sz="1400"/>
              <a:t>节点</a:t>
            </a:r>
            <a:endParaRPr lang="en-US" altLang="zh-CN" sz="1400"/>
          </a:p>
          <a:p>
            <a:pPr>
              <a:buFont typeface="+mj-ea"/>
              <a:buAutoNum type="circleNumDbPlain"/>
            </a:pPr>
            <a:r>
              <a:rPr lang="en-US" altLang="zh-CN" sz="1400"/>
              <a:t>nginx</a:t>
            </a:r>
            <a:r>
              <a:rPr lang="zh-CN" altLang="en-US" sz="1400"/>
              <a:t>反向代理</a:t>
            </a:r>
            <a:endParaRPr lang="en-US" altLang="zh-CN" sz="140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81B2BD-0878-4AF7-B910-769BC21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配置管理</a:t>
            </a:r>
          </a:p>
        </p:txBody>
      </p:sp>
    </p:spTree>
    <p:extLst>
      <p:ext uri="{BB962C8B-B14F-4D97-AF65-F5344CB8AC3E}">
        <p14:creationId xmlns:p14="http://schemas.microsoft.com/office/powerpoint/2010/main" val="410406853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180780F-C9DB-2444-81D9-0C48F0501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00E6CA-B092-D14B-AFC4-E64326B88CF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354320" y="3042920"/>
            <a:ext cx="5466080" cy="2031047"/>
          </a:xfrm>
        </p:spPr>
        <p:txBody>
          <a:bodyPr/>
          <a:lstStyle/>
          <a:p>
            <a:r>
              <a:rPr lang="en-US" altLang="zh-CN"/>
              <a:t>Feign</a:t>
            </a:r>
            <a:r>
              <a:rPr lang="zh-CN" altLang="en-US"/>
              <a:t>替代</a:t>
            </a:r>
            <a:r>
              <a:rPr lang="en-US" altLang="zh-CN"/>
              <a:t>RestTemplate</a:t>
            </a:r>
          </a:p>
          <a:p>
            <a:r>
              <a:rPr lang="zh-CN" altLang="en-US"/>
              <a:t>自定义配置</a:t>
            </a:r>
            <a:endParaRPr lang="en-US" altLang="zh-CN"/>
          </a:p>
          <a:p>
            <a:r>
              <a:rPr lang="en-US" altLang="zh-CN"/>
              <a:t>Feign</a:t>
            </a:r>
            <a:r>
              <a:rPr lang="zh-CN" altLang="en-US"/>
              <a:t>使用优化</a:t>
            </a:r>
            <a:endParaRPr lang="en-US" altLang="zh-CN"/>
          </a:p>
          <a:p>
            <a:r>
              <a:rPr lang="zh-CN" altLang="en-US"/>
              <a:t>最佳实践</a:t>
            </a:r>
            <a:endParaRPr lang="en-US" altLang="zh-CN"/>
          </a:p>
          <a:p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AC8956-CADA-F84A-BC5C-542D3650A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50953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RestTemplate</a:t>
            </a:r>
            <a:r>
              <a:rPr lang="zh-CN" altLang="en-US"/>
              <a:t>方式调用存在的问题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先来看我们以前利用</a:t>
            </a:r>
            <a:r>
              <a:rPr lang="en-US" altLang="zh-CN"/>
              <a:t>RestTemplate</a:t>
            </a:r>
            <a:r>
              <a:rPr lang="zh-CN" altLang="en-US"/>
              <a:t>发起远程调用的代码：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存在下面的问题：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代码可读性差，编程体验不统一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参数复杂</a:t>
            </a:r>
            <a:r>
              <a:rPr lang="en-US" altLang="zh-CN"/>
              <a:t>URL</a:t>
            </a:r>
            <a:r>
              <a:rPr lang="zh-CN" altLang="en-US"/>
              <a:t>难以维护</a:t>
            </a:r>
            <a:endParaRPr lang="en-US" altLang="zh-CN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834E8E8-BF84-48F0-B536-7430F0FC0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2139873"/>
            <a:ext cx="10698800" cy="705065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String url =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"http://userservice/user/"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+ order.getUserId();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User user =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restTemplate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.getForObject(url, User.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class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);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04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Feign</a:t>
            </a:r>
            <a:r>
              <a:rPr lang="zh-CN" altLang="en-US"/>
              <a:t>的介绍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Feign</a:t>
            </a:r>
            <a:r>
              <a:rPr lang="zh-CN" altLang="en-US"/>
              <a:t>是一个声明式的</a:t>
            </a:r>
            <a:r>
              <a:rPr lang="en-US" altLang="zh-CN"/>
              <a:t>http</a:t>
            </a:r>
            <a:r>
              <a:rPr lang="zh-CN" altLang="en-US"/>
              <a:t>客户端，官方地址：</a:t>
            </a:r>
            <a:r>
              <a:rPr lang="en-US" altLang="zh-CN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https://github.com/OpenFeign/feign</a:t>
            </a:r>
            <a:endParaRPr lang="en-US" altLang="zh-CN"/>
          </a:p>
          <a:p>
            <a:r>
              <a:rPr lang="zh-CN" altLang="en-US"/>
              <a:t>其作用就是帮助我们优雅的实现</a:t>
            </a:r>
            <a:r>
              <a:rPr lang="en-US" altLang="zh-CN"/>
              <a:t>http</a:t>
            </a:r>
            <a:r>
              <a:rPr lang="zh-CN" altLang="en-US"/>
              <a:t>请求的发送，解决上面提到的问题。</a:t>
            </a:r>
            <a:endParaRPr lang="en-US" alt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A6DA5E1-5674-4AFD-B695-C1BB0B025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0" y="2938351"/>
            <a:ext cx="10600320" cy="278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24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定义和使用</a:t>
            </a:r>
            <a:r>
              <a:rPr lang="en-US" altLang="zh-CN"/>
              <a:t>Feign</a:t>
            </a:r>
            <a:r>
              <a:rPr lang="zh-CN" altLang="en-US"/>
              <a:t>客户端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使用</a:t>
            </a:r>
            <a:r>
              <a:rPr lang="en-US" altLang="zh-CN"/>
              <a:t>Feign</a:t>
            </a:r>
            <a:r>
              <a:rPr lang="zh-CN" altLang="en-US"/>
              <a:t>的步骤如下：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引入依赖：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在</a:t>
            </a:r>
            <a:r>
              <a:rPr lang="en-US" altLang="zh-CN"/>
              <a:t>order-service</a:t>
            </a:r>
            <a:r>
              <a:rPr lang="zh-CN" altLang="en-US"/>
              <a:t>的启动类添加注解开启</a:t>
            </a:r>
            <a:r>
              <a:rPr lang="en-US" altLang="zh-CN"/>
              <a:t>Feign</a:t>
            </a:r>
            <a:r>
              <a:rPr lang="zh-CN" altLang="en-US"/>
              <a:t>的功能：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5C58867-F0E6-4523-B597-AFA2FCEC4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60" y="2560553"/>
            <a:ext cx="6630116" cy="954107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&gt;org.springframework.cloud&lt;/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&gt;spring-cloud-starter-openfeign&lt;/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endParaRPr kumimoji="0" lang="zh-CN" altLang="zh-CN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A965FE2-1C32-4AEE-AEBF-B8BA59BD3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19" y="4179357"/>
            <a:ext cx="6701557" cy="24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763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定义和使用</a:t>
            </a:r>
            <a:r>
              <a:rPr lang="en-US" altLang="zh-CN"/>
              <a:t>Feign</a:t>
            </a:r>
            <a:r>
              <a:rPr lang="zh-CN" altLang="en-US"/>
              <a:t>客户端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使用</a:t>
            </a:r>
            <a:r>
              <a:rPr lang="en-US" altLang="zh-CN"/>
              <a:t>Feign</a:t>
            </a:r>
            <a:r>
              <a:rPr lang="zh-CN" altLang="en-US"/>
              <a:t>的步骤如下：</a:t>
            </a:r>
            <a:endParaRPr lang="en-US" altLang="zh-CN"/>
          </a:p>
          <a:p>
            <a:pPr marL="342900" indent="-342900">
              <a:buFont typeface="+mj-lt"/>
              <a:buAutoNum type="arabicPeriod" startAt="3"/>
            </a:pPr>
            <a:r>
              <a:rPr lang="zh-CN" altLang="en-US"/>
              <a:t>编写</a:t>
            </a:r>
            <a:r>
              <a:rPr lang="en-US" altLang="zh-CN"/>
              <a:t>Feign</a:t>
            </a:r>
            <a:r>
              <a:rPr lang="zh-CN" altLang="en-US"/>
              <a:t>客户端：</a:t>
            </a:r>
            <a:endParaRPr lang="en-US" altLang="zh-CN"/>
          </a:p>
          <a:p>
            <a:pPr marL="342900" indent="-342900">
              <a:buFont typeface="+mj-lt"/>
              <a:buAutoNum type="arabicPeriod" startAt="3"/>
            </a:pP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主要是基于</a:t>
            </a:r>
            <a:r>
              <a:rPr lang="en-US" altLang="zh-CN"/>
              <a:t>SpringMVC</a:t>
            </a:r>
            <a:r>
              <a:rPr lang="zh-CN" altLang="en-US"/>
              <a:t>的注解来声明远程调用的信息，比如：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服务名称：</a:t>
            </a:r>
            <a:r>
              <a:rPr lang="en-US" altLang="zh-CN"/>
              <a:t>userservice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请求方式：</a:t>
            </a:r>
            <a:r>
              <a:rPr lang="en-US" altLang="zh-CN"/>
              <a:t>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请求路径：</a:t>
            </a:r>
            <a:r>
              <a:rPr lang="en-US" altLang="zh-CN"/>
              <a:t>/user/{id}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请求参数：</a:t>
            </a:r>
            <a:r>
              <a:rPr lang="en-US" altLang="zh-CN"/>
              <a:t>Long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返回值类型：</a:t>
            </a:r>
            <a:r>
              <a:rPr lang="en-US" altLang="zh-CN"/>
              <a:t>User</a:t>
            </a:r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27FEE11-5899-49A2-86A3-C57F9D378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60" y="2505490"/>
            <a:ext cx="10627360" cy="1169551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@FeignClient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"userservice"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interface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UserClient {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@GetMapping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"/user/{id}"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User findById(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@PathVariable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"id"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 Long id);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3930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定义和使用</a:t>
            </a:r>
            <a:r>
              <a:rPr lang="en-US" altLang="zh-CN"/>
              <a:t>Feign</a:t>
            </a:r>
            <a:r>
              <a:rPr lang="zh-CN" altLang="en-US"/>
              <a:t>客户端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zh-CN" altLang="en-US"/>
              <a:t>用</a:t>
            </a:r>
            <a:r>
              <a:rPr lang="en-US" altLang="zh-CN"/>
              <a:t>Feign</a:t>
            </a:r>
            <a:r>
              <a:rPr lang="zh-CN" altLang="en-US"/>
              <a:t>客户端代替</a:t>
            </a:r>
            <a:r>
              <a:rPr lang="en-US" altLang="zh-CN"/>
              <a:t>RestTemplate</a:t>
            </a:r>
          </a:p>
          <a:p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E6020F-720A-4634-8DFE-A4A7C1FDF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0" y="2148979"/>
            <a:ext cx="6839909" cy="40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79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947DB4-5DE0-4B17-A9F9-37BF0B0E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Feign</a:t>
            </a:r>
            <a:r>
              <a:rPr lang="zh-CN" altLang="en-US"/>
              <a:t>的使用步骤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zh-CN" altLang="en-US" sz="1600"/>
              <a:t>引入依赖</a:t>
            </a:r>
            <a:endParaRPr lang="en-US" altLang="zh-CN" sz="1600"/>
          </a:p>
          <a:p>
            <a:pPr>
              <a:buFont typeface="+mj-ea"/>
              <a:buAutoNum type="circleNumDbPlain"/>
            </a:pPr>
            <a:r>
              <a:rPr lang="zh-CN" altLang="en-US" sz="1600"/>
              <a:t>添加</a:t>
            </a:r>
            <a:r>
              <a:rPr lang="en-US" altLang="zh-CN" sz="1600"/>
              <a:t>@EnableFeignClients</a:t>
            </a:r>
            <a:r>
              <a:rPr lang="zh-CN" altLang="en-US" sz="1600"/>
              <a:t>注解</a:t>
            </a:r>
            <a:endParaRPr lang="en-US" altLang="zh-CN" sz="1600"/>
          </a:p>
          <a:p>
            <a:pPr>
              <a:buFont typeface="+mj-ea"/>
              <a:buAutoNum type="circleNumDbPlain"/>
            </a:pPr>
            <a:r>
              <a:rPr lang="zh-CN" altLang="en-US" sz="1600"/>
              <a:t>编写</a:t>
            </a:r>
            <a:r>
              <a:rPr lang="en-US" altLang="zh-CN" sz="1600"/>
              <a:t>FeignClient</a:t>
            </a:r>
            <a:r>
              <a:rPr lang="zh-CN" altLang="en-US" sz="1600"/>
              <a:t>接口</a:t>
            </a:r>
            <a:endParaRPr lang="en-US" altLang="zh-CN" sz="1600"/>
          </a:p>
          <a:p>
            <a:pPr>
              <a:buFont typeface="+mj-ea"/>
              <a:buAutoNum type="circleNumDbPlain"/>
            </a:pPr>
            <a:r>
              <a:rPr lang="zh-CN" altLang="en-US" sz="1600"/>
              <a:t>使用</a:t>
            </a:r>
            <a:r>
              <a:rPr lang="en-US" altLang="zh-CN" sz="1600"/>
              <a:t>FeignClient</a:t>
            </a:r>
            <a:r>
              <a:rPr lang="zh-CN" altLang="en-US" sz="1600"/>
              <a:t>中定义的方法代替</a:t>
            </a:r>
            <a:r>
              <a:rPr lang="en-US" altLang="zh-CN" sz="1600"/>
              <a:t>RestTemplate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81B2BD-0878-4AF7-B910-769BC21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Feign-</a:t>
            </a:r>
            <a:r>
              <a:rPr lang="zh-CN" altLang="en-US"/>
              <a:t>快速入门</a:t>
            </a:r>
          </a:p>
        </p:txBody>
      </p:sp>
    </p:spTree>
    <p:extLst>
      <p:ext uri="{BB962C8B-B14F-4D97-AF65-F5344CB8AC3E}">
        <p14:creationId xmlns:p14="http://schemas.microsoft.com/office/powerpoint/2010/main" val="21065009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180780F-C9DB-2444-81D9-0C48F0501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Nacos</a:t>
            </a:r>
            <a:r>
              <a:rPr lang="zh-CN" altLang="en-US"/>
              <a:t>配置管理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00E6CA-B092-D14B-AFC4-E64326B88CF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zh-CN" altLang="en-US"/>
              <a:t>统一配置管理</a:t>
            </a:r>
            <a:endParaRPr lang="en-US" altLang="zh-CN"/>
          </a:p>
          <a:p>
            <a:r>
              <a:rPr lang="zh-CN" altLang="en-US"/>
              <a:t>配置热更新</a:t>
            </a:r>
            <a:endParaRPr lang="en-US" altLang="zh-CN"/>
          </a:p>
          <a:p>
            <a:r>
              <a:rPr lang="zh-CN" altLang="en-US"/>
              <a:t>配置共享</a:t>
            </a:r>
            <a:endParaRPr lang="en-US" altLang="zh-CN"/>
          </a:p>
          <a:p>
            <a:r>
              <a:rPr lang="zh-CN" altLang="en-US"/>
              <a:t>搭建</a:t>
            </a:r>
            <a:r>
              <a:rPr lang="en-US" altLang="zh-CN"/>
              <a:t>Nacos</a:t>
            </a:r>
            <a:r>
              <a:rPr lang="zh-CN" altLang="en-US"/>
              <a:t>集群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AC8956-CADA-F84A-BC5C-542D3650A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041692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自定义</a:t>
            </a:r>
            <a:r>
              <a:rPr lang="en-US" altLang="zh-CN"/>
              <a:t>Feign</a:t>
            </a:r>
            <a:r>
              <a:rPr lang="zh-CN" altLang="en-US"/>
              <a:t>的配置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Feign</a:t>
            </a:r>
            <a:r>
              <a:rPr lang="zh-CN" altLang="en-US"/>
              <a:t>运行自定义配置来覆盖默认配置，可以修改的配置如下：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一般我们需要配置的就是日志级别。</a:t>
            </a:r>
            <a:endParaRPr lang="en-US" altLang="zh-CN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21E3FD1-862E-4E08-8C68-2BB8CE005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38878"/>
              </p:ext>
            </p:extLst>
          </p:nvPr>
        </p:nvGraphicFramePr>
        <p:xfrm>
          <a:off x="782320" y="2196701"/>
          <a:ext cx="10413048" cy="3138172"/>
        </p:xfrm>
        <a:graphic>
          <a:graphicData uri="http://schemas.openxmlformats.org/drawingml/2006/table">
            <a:tbl>
              <a:tblPr/>
              <a:tblGrid>
                <a:gridCol w="2484663">
                  <a:extLst>
                    <a:ext uri="{9D8B030D-6E8A-4147-A177-3AD203B41FA5}">
                      <a16:colId xmlns:a16="http://schemas.microsoft.com/office/drawing/2014/main" val="1138920238"/>
                    </a:ext>
                  </a:extLst>
                </a:gridCol>
                <a:gridCol w="2112885">
                  <a:extLst>
                    <a:ext uri="{9D8B030D-6E8A-4147-A177-3AD203B41FA5}">
                      <a16:colId xmlns:a16="http://schemas.microsoft.com/office/drawing/2014/main" val="4070352941"/>
                    </a:ext>
                  </a:extLst>
                </a:gridCol>
                <a:gridCol w="5815500">
                  <a:extLst>
                    <a:ext uri="{9D8B030D-6E8A-4147-A177-3AD203B41FA5}">
                      <a16:colId xmlns:a16="http://schemas.microsoft.com/office/drawing/2014/main" val="432614512"/>
                    </a:ext>
                  </a:extLst>
                </a:gridCol>
              </a:tblGrid>
              <a:tr h="590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类型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作用</a:t>
                      </a: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说明</a:t>
                      </a: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419644"/>
                  </a:ext>
                </a:extLst>
              </a:tr>
              <a:tr h="509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AD2B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feign.Logger.Level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AD2B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修改日志级别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包含四种不同的级别：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NONE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、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BASIC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、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HEADERS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、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FULL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203927"/>
                  </a:ext>
                </a:extLst>
              </a:tr>
              <a:tr h="509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feign.codec.Decoder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响应结果的解析器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http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远程调用的结果做解析，例如解析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json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字符串为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java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对象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39613"/>
                  </a:ext>
                </a:extLst>
              </a:tr>
              <a:tr h="509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feign.codec.Encoder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请求参数编码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将请求参数编码，便于通过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http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请求发送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165722"/>
                  </a:ext>
                </a:extLst>
              </a:tr>
              <a:tr h="509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feign. Contract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支持的注解格式</a:t>
                      </a: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默认是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SpringMVC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的注解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855523"/>
                  </a:ext>
                </a:extLst>
              </a:tr>
              <a:tr h="509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feign. Retryer</a:t>
                      </a: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失败重试机制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请求失败的重试机制，默认是没有，不过会使用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Ribbon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libaba PuHuiTi R" pitchFamily="18" charset="-122"/>
                          <a:ea typeface="Alibaba PuHuiTi R" pitchFamily="18" charset="-122"/>
                          <a:cs typeface="Alibaba PuHuiTi R" pitchFamily="18" charset="-122"/>
                        </a:rPr>
                        <a:t>的重试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AD2B26"/>
                        </a:solidFill>
                        <a:effectLst/>
                        <a:latin typeface="Alibaba PuHuiTi R" pitchFamily="18" charset="-122"/>
                        <a:ea typeface="Alibaba PuHuiTi R" pitchFamily="18" charset="-122"/>
                        <a:cs typeface="Alibaba PuHuiTi R" pitchFamily="18" charset="-122"/>
                      </a:endParaRPr>
                    </a:p>
                  </a:txBody>
                  <a:tcPr marL="91408" marR="91408" marT="45741" marB="457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0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75583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自定义</a:t>
            </a:r>
            <a:r>
              <a:rPr lang="en-US" altLang="zh-CN"/>
              <a:t>Feign</a:t>
            </a:r>
            <a:r>
              <a:rPr lang="zh-CN" altLang="en-US"/>
              <a:t>的配置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配置</a:t>
            </a:r>
            <a:r>
              <a:rPr lang="en-US" altLang="zh-CN"/>
              <a:t>Feign</a:t>
            </a:r>
            <a:r>
              <a:rPr lang="zh-CN" altLang="en-US"/>
              <a:t>日志有两种方式：</a:t>
            </a:r>
            <a:endParaRPr lang="en-US" altLang="zh-CN"/>
          </a:p>
          <a:p>
            <a:r>
              <a:rPr lang="zh-CN" altLang="en-US"/>
              <a:t>方式一：配置文件方式</a:t>
            </a:r>
            <a:endParaRPr lang="en-US" altLang="zh-CN"/>
          </a:p>
          <a:p>
            <a:pPr marL="342900" indent="-342900">
              <a:buFont typeface="+mj-ea"/>
              <a:buAutoNum type="circleNumDbPlain"/>
            </a:pPr>
            <a:r>
              <a:rPr lang="zh-CN" altLang="en-US"/>
              <a:t>全局生效：</a:t>
            </a:r>
            <a:endParaRPr lang="en-US" altLang="zh-CN"/>
          </a:p>
          <a:p>
            <a:pPr marL="342900" indent="-342900">
              <a:buFont typeface="+mj-ea"/>
              <a:buAutoNum type="circleNumDbPlain"/>
            </a:pPr>
            <a:endParaRPr lang="en-US" altLang="zh-CN"/>
          </a:p>
          <a:p>
            <a:pPr marL="342900" indent="-342900">
              <a:buFont typeface="+mj-ea"/>
              <a:buAutoNum type="circleNumDbPlain"/>
            </a:pPr>
            <a:endParaRPr lang="en-US" altLang="zh-CN"/>
          </a:p>
          <a:p>
            <a:pPr marL="342900" indent="-342900">
              <a:buFont typeface="+mj-ea"/>
              <a:buAutoNum type="circleNumDbPlain"/>
            </a:pPr>
            <a:endParaRPr lang="en-US" altLang="zh-CN"/>
          </a:p>
          <a:p>
            <a:pPr marL="342900" indent="-342900">
              <a:buFont typeface="+mj-ea"/>
              <a:buAutoNum type="circleNumDbPlain"/>
            </a:pPr>
            <a:endParaRPr lang="en-US" altLang="zh-CN"/>
          </a:p>
          <a:p>
            <a:pPr marL="342900" indent="-342900">
              <a:buFont typeface="+mj-ea"/>
              <a:buAutoNum type="circleNumDbPlain"/>
            </a:pPr>
            <a:r>
              <a:rPr lang="zh-CN" altLang="en-US"/>
              <a:t>局部生效：</a:t>
            </a:r>
            <a:endParaRPr lang="en-US" altLang="zh-CN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152BD56-FAC4-4E73-BDEA-C4A03C988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2974868"/>
            <a:ext cx="10627360" cy="1561518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feign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client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config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default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# </a:t>
            </a:r>
            <a:r>
              <a:rPr kumimoji="0" lang="zh-CN" altLang="en-US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这里用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default</a:t>
            </a:r>
            <a:r>
              <a:rPr kumimoji="0" lang="zh-CN" altLang="en-US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就是全局配置，如果是写服务名称，则是针对某个微服务的配置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loggerLevel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FULL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#  </a:t>
            </a:r>
            <a:r>
              <a:rPr kumimoji="0" lang="zh-CN" altLang="en-US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日志级别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CE20728-3B9B-498D-B1A4-862AD2D76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4983652"/>
            <a:ext cx="10627360" cy="1561518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feign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client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config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</a:t>
            </a:r>
            <a:r>
              <a:rPr kumimoji="0" lang="en-US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userservice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# </a:t>
            </a:r>
            <a:r>
              <a:rPr kumimoji="0" lang="zh-CN" altLang="en-US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这里用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default</a:t>
            </a:r>
            <a:r>
              <a:rPr kumimoji="0" lang="zh-CN" altLang="en-US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就是全局配置，如果是写服务名称，则是针对某个微服务的配置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loggerLevel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FULL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#  </a:t>
            </a:r>
            <a:r>
              <a:rPr kumimoji="0" lang="zh-CN" altLang="en-US" sz="1300" b="0" i="1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日志级别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9568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自定义</a:t>
            </a:r>
            <a:r>
              <a:rPr lang="en-US" altLang="zh-CN"/>
              <a:t>Feign</a:t>
            </a:r>
            <a:r>
              <a:rPr lang="zh-CN" altLang="en-US"/>
              <a:t>的配置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配置</a:t>
            </a:r>
            <a:r>
              <a:rPr lang="en-US" altLang="zh-CN"/>
              <a:t>Feign</a:t>
            </a:r>
            <a:r>
              <a:rPr lang="zh-CN" altLang="en-US"/>
              <a:t>日志的方式二：</a:t>
            </a:r>
            <a:r>
              <a:rPr lang="en-US" altLang="zh-CN"/>
              <a:t>java</a:t>
            </a:r>
            <a:r>
              <a:rPr lang="zh-CN" altLang="en-US"/>
              <a:t>代码方式，需要先声明一个</a:t>
            </a:r>
            <a:r>
              <a:rPr lang="en-US" altLang="zh-CN"/>
              <a:t>Bean</a:t>
            </a:r>
            <a:r>
              <a:rPr lang="zh-CN" altLang="en-US"/>
              <a:t>：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 marL="342900" indent="-342900">
              <a:buFont typeface="+mj-ea"/>
              <a:buAutoNum type="circleNumDbPlain"/>
            </a:pPr>
            <a:r>
              <a:rPr lang="zh-CN" altLang="en-US"/>
              <a:t>而后如果是全局配置，则把它放到</a:t>
            </a:r>
            <a:r>
              <a:rPr lang="en-US" altLang="zh-CN"/>
              <a:t>@EnableFeignClients</a:t>
            </a:r>
            <a:r>
              <a:rPr lang="zh-CN" altLang="en-US"/>
              <a:t>这个注解中：</a:t>
            </a:r>
            <a:endParaRPr lang="en-US" altLang="zh-CN"/>
          </a:p>
          <a:p>
            <a:pPr marL="342900" indent="-342900">
              <a:buFont typeface="+mj-ea"/>
              <a:buAutoNum type="circleNumDbPlain"/>
            </a:pPr>
            <a:endParaRPr lang="en-US" altLang="zh-CN"/>
          </a:p>
          <a:p>
            <a:pPr marL="342900" indent="-342900">
              <a:buFont typeface="+mj-ea"/>
              <a:buAutoNum type="circleNumDbPlain"/>
            </a:pPr>
            <a:endParaRPr lang="en-US" altLang="zh-CN"/>
          </a:p>
          <a:p>
            <a:pPr marL="342900" indent="-342900">
              <a:buFont typeface="+mj-ea"/>
              <a:buAutoNum type="circleNumDbPlain"/>
            </a:pPr>
            <a:r>
              <a:rPr lang="zh-CN" altLang="en-US"/>
              <a:t>如果是局部配置，则把它放到</a:t>
            </a:r>
            <a:r>
              <a:rPr lang="en-US" altLang="zh-CN"/>
              <a:t>@FeignClient</a:t>
            </a:r>
            <a:r>
              <a:rPr lang="zh-CN" altLang="en-US"/>
              <a:t>这个注解中：</a:t>
            </a:r>
            <a:endParaRPr lang="en-US" altLang="zh-CN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CFD5ACB-9A95-4509-A87E-F11F6E4D7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2172237"/>
            <a:ext cx="10627360" cy="1292662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class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FeignClientConfiguration {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@Bean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Logger.Level feignLogLevel(){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return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Logger.Level.</a:t>
            </a:r>
            <a:r>
              <a:rPr kumimoji="0" lang="zh-CN" altLang="zh-CN" sz="13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BASIC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;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}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0E91021-799C-4536-80BB-6A7CB90E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4202060"/>
            <a:ext cx="10627360" cy="361189"/>
          </a:xfrm>
          <a:prstGeom prst="rect">
            <a:avLst/>
          </a:prstGeom>
          <a:solidFill>
            <a:srgbClr val="F0F8EB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@EnableFeignClients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(defaultConfiguration = FeignClientConfiguration.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class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3308A1-7460-4540-9847-5F64CA0D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5426511"/>
            <a:ext cx="10627360" cy="361189"/>
          </a:xfrm>
          <a:prstGeom prst="rect">
            <a:avLst/>
          </a:prstGeom>
          <a:solidFill>
            <a:srgbClr val="F0F8EB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@FeignClient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(value =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"userservice"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configuration = FeignClientConfiguration.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class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9227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947DB4-5DE0-4B17-A9F9-37BF0B0E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Feign</a:t>
            </a:r>
            <a:r>
              <a:rPr lang="zh-CN" altLang="en-US"/>
              <a:t>的日志配置</a:t>
            </a:r>
            <a:r>
              <a:rPr lang="en-US" altLang="zh-CN"/>
              <a:t>:</a:t>
            </a:r>
          </a:p>
          <a:p>
            <a:r>
              <a:rPr lang="zh-CN" altLang="en-US" sz="1600"/>
              <a:t>方式一是配置文件，</a:t>
            </a:r>
            <a:r>
              <a:rPr lang="en-US" altLang="zh-CN" sz="1600"/>
              <a:t>feign.client.config.xxx.loggerLevel</a:t>
            </a:r>
          </a:p>
          <a:p>
            <a:pPr lvl="1">
              <a:buFont typeface="+mj-ea"/>
              <a:buAutoNum type="circleNumDbPlain"/>
            </a:pPr>
            <a:r>
              <a:rPr lang="zh-CN" altLang="en-US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</a:t>
            </a:r>
            <a:r>
              <a:rPr lang="en-US" altLang="zh-CN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xxx</a:t>
            </a:r>
            <a:r>
              <a:rPr lang="zh-CN" altLang="en-US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是</a:t>
            </a:r>
            <a:r>
              <a:rPr lang="en-US" altLang="zh-CN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default</a:t>
            </a:r>
            <a:r>
              <a:rPr lang="zh-CN" altLang="en-US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则代表全局</a:t>
            </a:r>
            <a:endParaRPr lang="en-US" altLang="zh-CN" sz="1400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buFont typeface="+mj-ea"/>
              <a:buAutoNum type="circleNumDbPlain"/>
            </a:pPr>
            <a:r>
              <a:rPr lang="zh-CN" altLang="en-US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</a:t>
            </a:r>
            <a:r>
              <a:rPr lang="en-US" altLang="zh-CN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xxx</a:t>
            </a:r>
            <a:r>
              <a:rPr lang="zh-CN" altLang="en-US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是服务名称，例如</a:t>
            </a:r>
            <a:r>
              <a:rPr lang="en-US" altLang="zh-CN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userservice</a:t>
            </a:r>
            <a:r>
              <a:rPr lang="zh-CN" altLang="en-US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则代表某服务</a:t>
            </a:r>
            <a:endParaRPr lang="en-US" altLang="zh-CN" sz="1400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buFont typeface="+mj-ea"/>
              <a:buAutoNum type="arabicPeriod"/>
            </a:pPr>
            <a:r>
              <a:rPr lang="zh-CN" altLang="en-US" sz="1600"/>
              <a:t>方式二是</a:t>
            </a:r>
            <a:r>
              <a:rPr lang="en-US" altLang="zh-CN" sz="1600"/>
              <a:t>java</a:t>
            </a:r>
            <a:r>
              <a:rPr lang="zh-CN" altLang="en-US" sz="1600"/>
              <a:t>代码配置</a:t>
            </a:r>
            <a:r>
              <a:rPr lang="en-US" altLang="zh-CN" sz="1600"/>
              <a:t>Logger.Level</a:t>
            </a:r>
            <a:r>
              <a:rPr lang="zh-CN" altLang="en-US" sz="1600"/>
              <a:t>这个</a:t>
            </a:r>
            <a:r>
              <a:rPr lang="en-US" altLang="zh-CN" sz="1600"/>
              <a:t>Bean</a:t>
            </a:r>
          </a:p>
          <a:p>
            <a:pPr lvl="1">
              <a:buFont typeface="+mj-ea"/>
              <a:buAutoNum type="circleNumDbPlain"/>
            </a:pPr>
            <a:r>
              <a:rPr lang="zh-CN" altLang="en-US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如果在</a:t>
            </a:r>
            <a:r>
              <a:rPr lang="en-US" altLang="zh-CN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@EnableFeignClients</a:t>
            </a:r>
            <a:r>
              <a:rPr lang="zh-CN" altLang="en-US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注解声明则代表全局</a:t>
            </a:r>
            <a:endParaRPr lang="en-US" altLang="zh-CN" sz="1400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buFont typeface="+mj-ea"/>
              <a:buAutoNum type="circleNumDbPlain"/>
            </a:pPr>
            <a:r>
              <a:rPr lang="zh-CN" altLang="en-US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如果在</a:t>
            </a:r>
            <a:r>
              <a:rPr lang="en-US" altLang="zh-CN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@FeignClient</a:t>
            </a:r>
            <a:r>
              <a:rPr lang="zh-CN" altLang="en-US" sz="14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注解中声明则代表某服务</a:t>
            </a:r>
            <a:endParaRPr lang="en-US" altLang="zh-CN" sz="1400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81B2BD-0878-4AF7-B910-769BC21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Feign-</a:t>
            </a:r>
            <a:r>
              <a:rPr lang="zh-CN" altLang="en-US"/>
              <a:t>日志配置</a:t>
            </a:r>
          </a:p>
        </p:txBody>
      </p:sp>
    </p:spTree>
    <p:extLst>
      <p:ext uri="{BB962C8B-B14F-4D97-AF65-F5344CB8AC3E}">
        <p14:creationId xmlns:p14="http://schemas.microsoft.com/office/powerpoint/2010/main" val="62793618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Feign</a:t>
            </a:r>
            <a:r>
              <a:rPr lang="zh-CN" altLang="en-US"/>
              <a:t>的性能优化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Feign</a:t>
            </a:r>
            <a:r>
              <a:rPr lang="zh-CN" altLang="en-US"/>
              <a:t>底层的客户端实现：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URLConnection</a:t>
            </a:r>
            <a:r>
              <a:rPr lang="zh-CN" altLang="en-US"/>
              <a:t>：默认实现，不支持连接池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Apache HttpClient </a:t>
            </a:r>
            <a:r>
              <a:rPr lang="zh-CN" altLang="en-US"/>
              <a:t>：支持连接池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OKHttp</a:t>
            </a:r>
            <a:r>
              <a:rPr lang="zh-CN" altLang="en-US"/>
              <a:t>：支持连接池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因此优化</a:t>
            </a:r>
            <a:r>
              <a:rPr lang="en-US" altLang="zh-CN"/>
              <a:t>Feign</a:t>
            </a:r>
            <a:r>
              <a:rPr lang="zh-CN" altLang="en-US"/>
              <a:t>的性能主要包括：</a:t>
            </a:r>
            <a:endParaRPr lang="en-US" altLang="zh-CN"/>
          </a:p>
          <a:p>
            <a:pPr marL="342900" indent="-342900">
              <a:buFont typeface="+mj-ea"/>
              <a:buAutoNum type="circleNumDbPlain"/>
            </a:pPr>
            <a:r>
              <a:rPr lang="zh-CN" altLang="en-US"/>
              <a:t>使用连接池代替默认的</a:t>
            </a:r>
            <a:r>
              <a:rPr lang="en-US" altLang="zh-CN"/>
              <a:t>URLConnection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/>
              <a:t>日志级别，最好用</a:t>
            </a:r>
            <a:r>
              <a:rPr lang="en-US" altLang="zh-CN"/>
              <a:t>basic</a:t>
            </a:r>
            <a:r>
              <a:rPr lang="zh-CN" altLang="en-US"/>
              <a:t>或</a:t>
            </a:r>
            <a:r>
              <a:rPr lang="en-US" altLang="zh-CN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124888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Feign</a:t>
            </a:r>
            <a:r>
              <a:rPr lang="zh-CN" altLang="en-US"/>
              <a:t>的性能优化</a:t>
            </a:r>
            <a:r>
              <a:rPr lang="en-US" altLang="zh-CN"/>
              <a:t>-</a:t>
            </a:r>
            <a:r>
              <a:rPr lang="zh-CN" altLang="en-US"/>
              <a:t>连接池配置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Feign</a:t>
            </a:r>
            <a:r>
              <a:rPr lang="zh-CN" altLang="en-US"/>
              <a:t>添加</a:t>
            </a:r>
            <a:r>
              <a:rPr lang="en-US" altLang="zh-CN"/>
              <a:t>HttpClient</a:t>
            </a:r>
            <a:r>
              <a:rPr lang="zh-CN" altLang="en-US"/>
              <a:t>的支持：</a:t>
            </a:r>
            <a:endParaRPr lang="en-US" altLang="zh-CN"/>
          </a:p>
          <a:p>
            <a:r>
              <a:rPr lang="zh-CN" altLang="en-US"/>
              <a:t>引入依赖：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配置连接池：</a:t>
            </a:r>
            <a:endParaRPr lang="en-US" altLang="zh-CN"/>
          </a:p>
          <a:p>
            <a:endParaRPr lang="en-US" altLang="zh-CN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AD731B9-9AB5-48B8-9BDA-A13D1B83D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193" y="2574198"/>
            <a:ext cx="10573487" cy="1092607"/>
          </a:xfrm>
          <a:prstGeom prst="rect">
            <a:avLst/>
          </a:prstGeom>
          <a:solidFill>
            <a:srgbClr val="F0F8EB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&lt;!--httpClient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的依赖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--&gt;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dependency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&lt;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groupId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&gt;io.github.openfeign&lt;/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groupId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&lt;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artifactId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&gt;feign-httpclient&lt;/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artifactId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&lt;/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dependency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1FDF09-AF3B-4DA4-8F90-98CE9BC64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192" y="4255587"/>
            <a:ext cx="10573487" cy="1892826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feign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client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config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default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default全局的配置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loggerLevel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BASIC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日志级别，BASIC就是基本的请求和响应信息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httpclient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enabled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true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开启feign对HttpClient的支持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max-connections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200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最大的连接数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max-connections-per-route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50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每个路径的最大连接数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2682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947DB4-5DE0-4B17-A9F9-37BF0B0E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Feign</a:t>
            </a:r>
            <a:r>
              <a:rPr lang="zh-CN" altLang="en-US"/>
              <a:t>的优化：</a:t>
            </a:r>
            <a:endParaRPr lang="en-US" altLang="zh-CN"/>
          </a:p>
          <a:p>
            <a:r>
              <a:rPr lang="zh-CN" altLang="en-US"/>
              <a:t>日志级别尽量用</a:t>
            </a:r>
            <a:r>
              <a:rPr lang="en-US" altLang="zh-CN"/>
              <a:t>basic</a:t>
            </a:r>
          </a:p>
          <a:p>
            <a:r>
              <a:rPr lang="zh-CN" altLang="en-US"/>
              <a:t>使用</a:t>
            </a:r>
            <a:r>
              <a:rPr lang="en-US" altLang="zh-CN"/>
              <a:t>HttpClient</a:t>
            </a:r>
            <a:r>
              <a:rPr lang="zh-CN" altLang="en-US"/>
              <a:t>或</a:t>
            </a:r>
            <a:r>
              <a:rPr lang="en-US" altLang="zh-CN"/>
              <a:t>OKHttp</a:t>
            </a:r>
            <a:r>
              <a:rPr lang="zh-CN" altLang="en-US"/>
              <a:t>代替</a:t>
            </a:r>
            <a:r>
              <a:rPr lang="en-US" altLang="zh-CN"/>
              <a:t>URLConnection</a:t>
            </a: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引入</a:t>
            </a:r>
            <a:r>
              <a:rPr lang="en-US" altLang="zh-CN" sz="16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feign-httpClient</a:t>
            </a:r>
            <a:r>
              <a:rPr lang="zh-CN" altLang="en-US" sz="16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依赖</a:t>
            </a:r>
            <a:endParaRPr lang="en-US" altLang="zh-CN" sz="1600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配置文件开启</a:t>
            </a:r>
            <a:r>
              <a:rPr lang="en-US" altLang="zh-CN" sz="16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httpClient</a:t>
            </a:r>
            <a:r>
              <a:rPr lang="zh-CN" altLang="en-US" sz="16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功能，设置连接池参数</a:t>
            </a:r>
            <a:endParaRPr lang="en-US" altLang="zh-CN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81B2BD-0878-4AF7-B910-769BC21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Feign-</a:t>
            </a:r>
            <a:r>
              <a:rPr lang="zh-CN" altLang="en-US"/>
              <a:t>快速入门</a:t>
            </a:r>
          </a:p>
        </p:txBody>
      </p:sp>
    </p:spTree>
    <p:extLst>
      <p:ext uri="{BB962C8B-B14F-4D97-AF65-F5344CB8AC3E}">
        <p14:creationId xmlns:p14="http://schemas.microsoft.com/office/powerpoint/2010/main" val="206910724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Feign</a:t>
            </a:r>
            <a:r>
              <a:rPr lang="zh-CN" altLang="en-US"/>
              <a:t>的最佳实践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55999"/>
            <a:ext cx="10698800" cy="3387055"/>
          </a:xfrm>
        </p:spPr>
        <p:txBody>
          <a:bodyPr/>
          <a:lstStyle/>
          <a:p>
            <a:r>
              <a:rPr lang="zh-CN" altLang="en-US"/>
              <a:t>方式一（继承）：给消费者的</a:t>
            </a:r>
            <a:r>
              <a:rPr lang="en-US" altLang="zh-CN"/>
              <a:t>FeignClient</a:t>
            </a:r>
            <a:r>
              <a:rPr lang="zh-CN" altLang="en-US"/>
              <a:t>和提供者的</a:t>
            </a:r>
            <a:r>
              <a:rPr lang="en-US" altLang="zh-CN"/>
              <a:t>controller</a:t>
            </a:r>
            <a:r>
              <a:rPr lang="zh-CN" altLang="en-US"/>
              <a:t>定义统一的父接口作为标准。</a:t>
            </a:r>
            <a:endParaRPr lang="en-US" altLang="zh-CN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2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服务紧耦合</a:t>
            </a:r>
            <a:endParaRPr lang="en-US" altLang="zh-CN" sz="1200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父接口参数列表中的映射不会被继承</a:t>
            </a:r>
            <a:endParaRPr lang="en-US" altLang="zh-CN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E2B66AB-8D69-458D-990A-E9D31F53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0" y="5699949"/>
            <a:ext cx="10324164" cy="924022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42D0133-C000-4572-A045-71D7D666FC3C}"/>
              </a:ext>
            </a:extLst>
          </p:cNvPr>
          <p:cNvSpPr/>
          <p:nvPr/>
        </p:nvSpPr>
        <p:spPr>
          <a:xfrm>
            <a:off x="3703160" y="2123365"/>
            <a:ext cx="4714240" cy="9716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interface 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UserAPI{</a:t>
            </a:r>
            <a:b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@GetMapping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zh-CN" altLang="zh-CN" sz="12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"/user/{id}"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User findById(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@PathVariable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zh-CN" altLang="zh-CN" sz="12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"id"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 Long id);</a:t>
            </a:r>
            <a:b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475FF19-6C32-4EA5-8BBF-A99A89FE7B46}"/>
              </a:ext>
            </a:extLst>
          </p:cNvPr>
          <p:cNvSpPr/>
          <p:nvPr/>
        </p:nvSpPr>
        <p:spPr>
          <a:xfrm>
            <a:off x="710880" y="4092169"/>
            <a:ext cx="4500880" cy="8252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@FeignClient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(value = </a:t>
            </a:r>
            <a:r>
              <a:rPr kumimoji="0" lang="zh-CN" altLang="zh-CN" sz="12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"userservice"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interface 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UserClient </a:t>
            </a:r>
            <a:r>
              <a:rPr lang="en-US" altLang="zh-CN" sz="1200" b="1">
                <a:solidFill>
                  <a:srgbClr val="00008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extends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UserAPI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{}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56E41B8-568E-46D6-9959-E32A896CBC7D}"/>
              </a:ext>
            </a:extLst>
          </p:cNvPr>
          <p:cNvSpPr/>
          <p:nvPr/>
        </p:nvSpPr>
        <p:spPr>
          <a:xfrm>
            <a:off x="6223000" y="4023541"/>
            <a:ext cx="5186680" cy="1432180"/>
          </a:xfrm>
          <a:prstGeom prst="roundRect">
            <a:avLst>
              <a:gd name="adj" fmla="val 957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>
                <a:solidFill>
                  <a:srgbClr val="00000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@RestController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class</a:t>
            </a:r>
            <a:r>
              <a:rPr kumimoji="0" lang="zh-CN" altLang="zh-CN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User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Controller </a:t>
            </a:r>
            <a:r>
              <a:rPr lang="en-US" altLang="zh-CN" sz="1200" b="1">
                <a:solidFill>
                  <a:srgbClr val="00008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implements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UserAPI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b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endParaRPr kumimoji="0" lang="en-US" altLang="zh-CN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>
              <a:solidFill>
                <a:srgbClr val="000000"/>
              </a:solidFill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B261173-867A-413F-A7CA-154EED360781}"/>
              </a:ext>
            </a:extLst>
          </p:cNvPr>
          <p:cNvSpPr txBox="1"/>
          <p:nvPr/>
        </p:nvSpPr>
        <p:spPr>
          <a:xfrm>
            <a:off x="6316980" y="4565162"/>
            <a:ext cx="496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</a:t>
            </a:r>
            <a:r>
              <a:rPr lang="en-US" altLang="zh-CN" sz="1200" b="1">
                <a:solidFill>
                  <a:srgbClr val="000080"/>
                </a:solidFill>
                <a:cs typeface="JetBrains Mono" panose="02000009000000000000" pitchFamily="49" charset="0"/>
              </a:rPr>
              <a:t>public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User findById(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  <a:t>@PathVariable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(</a:t>
            </a:r>
            <a:r>
              <a:rPr kumimoji="0" lang="zh-CN" altLang="zh-CN" sz="12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cs typeface="JetBrains Mono" panose="02000009000000000000" pitchFamily="49" charset="0"/>
              </a:rPr>
              <a:t>"id"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) Long id)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>
                <a:solidFill>
                  <a:srgbClr val="000000"/>
                </a:solidFill>
                <a:cs typeface="JetBrains Mono" panose="02000009000000000000" pitchFamily="49" charset="0"/>
              </a:rPr>
              <a:t>    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JetBrains Mono" panose="02000009000000000000" pitchFamily="49" charset="0"/>
              </a:rPr>
              <a:t>// ...</a:t>
            </a: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JetBrains Mono" panose="02000009000000000000" pitchFamily="49" charset="0"/>
              </a:rPr>
              <a:t>实现业务</a:t>
            </a:r>
            <a:endParaRPr kumimoji="0" lang="en-US" altLang="zh-CN" sz="1200" b="0" i="0" u="none" strike="noStrike" cap="none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cs typeface="JetBrains Mono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>
                <a:solidFill>
                  <a:srgbClr val="000000"/>
                </a:solidFill>
                <a:cs typeface="JetBrains Mono" panose="02000009000000000000" pitchFamily="49" charset="0"/>
              </a:rPr>
              <a:t> 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}</a:t>
            </a:r>
            <a:endParaRPr lang="zh-CN" altLang="en-US" sz="120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12AB04C3-F85D-43A9-AA00-6DE581B168B3}"/>
              </a:ext>
            </a:extLst>
          </p:cNvPr>
          <p:cNvCxnSpPr>
            <a:cxnSpLocks/>
            <a:stCxn id="30" idx="0"/>
            <a:endCxn id="15" idx="2"/>
          </p:cNvCxnSpPr>
          <p:nvPr/>
        </p:nvCxnSpPr>
        <p:spPr>
          <a:xfrm flipV="1">
            <a:off x="2961320" y="3095031"/>
            <a:ext cx="3098960" cy="99713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345E323-9B88-4714-BB05-86A0A7214C5D}"/>
              </a:ext>
            </a:extLst>
          </p:cNvPr>
          <p:cNvCxnSpPr>
            <a:stCxn id="32" idx="0"/>
            <a:endCxn id="15" idx="2"/>
          </p:cNvCxnSpPr>
          <p:nvPr/>
        </p:nvCxnSpPr>
        <p:spPr>
          <a:xfrm flipH="1" flipV="1">
            <a:off x="6060280" y="3095031"/>
            <a:ext cx="2756060" cy="928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4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32" grpId="0" animBg="1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Feign</a:t>
            </a:r>
            <a:r>
              <a:rPr lang="zh-CN" altLang="en-US"/>
              <a:t>的最佳实践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56000"/>
            <a:ext cx="10698800" cy="2134765"/>
          </a:xfrm>
        </p:spPr>
        <p:txBody>
          <a:bodyPr/>
          <a:lstStyle/>
          <a:p>
            <a:r>
              <a:rPr lang="zh-CN" altLang="en-US"/>
              <a:t>方式二（抽取）：将</a:t>
            </a:r>
            <a:r>
              <a:rPr lang="en-US" altLang="zh-CN"/>
              <a:t>FeignClient</a:t>
            </a:r>
            <a:r>
              <a:rPr lang="zh-CN" altLang="en-US"/>
              <a:t>抽取为独立模块，并且把接口有关的</a:t>
            </a:r>
            <a:r>
              <a:rPr lang="en-US" altLang="zh-CN"/>
              <a:t>POJO</a:t>
            </a:r>
            <a:r>
              <a:rPr lang="zh-CN" altLang="en-US"/>
              <a:t>、默认的</a:t>
            </a:r>
            <a:r>
              <a:rPr lang="en-US" altLang="zh-CN"/>
              <a:t>Feign</a:t>
            </a:r>
            <a:r>
              <a:rPr lang="zh-CN" altLang="en-US"/>
              <a:t>配置都放到这个模块中，提供给所有消费者使用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C872C98-6748-4345-AEE0-2E6CE6B6D4A4}"/>
              </a:ext>
            </a:extLst>
          </p:cNvPr>
          <p:cNvGrpSpPr/>
          <p:nvPr/>
        </p:nvGrpSpPr>
        <p:grpSpPr>
          <a:xfrm>
            <a:off x="8908930" y="3884430"/>
            <a:ext cx="2201662" cy="1177309"/>
            <a:chOff x="7711646" y="3790765"/>
            <a:chExt cx="2201662" cy="117730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F4978A7E-7EC4-4C2B-B14D-017D0F0D4903}"/>
                </a:ext>
              </a:extLst>
            </p:cNvPr>
            <p:cNvSpPr/>
            <p:nvPr/>
          </p:nvSpPr>
          <p:spPr>
            <a:xfrm>
              <a:off x="7711646" y="3790765"/>
              <a:ext cx="2201662" cy="117730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1400">
                  <a:solidFill>
                    <a:schemeClr val="accent5">
                      <a:lumMod val="75000"/>
                    </a:schemeClr>
                  </a:solidFill>
                </a:rPr>
                <a:t>user-service</a:t>
              </a:r>
              <a:endParaRPr lang="zh-CN" altLang="en-US" sz="14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A0EA5AD-CD6A-4DBE-AED9-206172F5FD54}"/>
                </a:ext>
              </a:extLst>
            </p:cNvPr>
            <p:cNvSpPr/>
            <p:nvPr/>
          </p:nvSpPr>
          <p:spPr>
            <a:xfrm>
              <a:off x="7929149" y="4278320"/>
              <a:ext cx="1766656" cy="497150"/>
            </a:xfrm>
            <a:prstGeom prst="roundRect">
              <a:avLst>
                <a:gd name="adj" fmla="val 14949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/>
                <a:t>UserController</a:t>
              </a:r>
              <a:endParaRPr lang="zh-CN" altLang="en-US" sz="1400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B140B80-AEDB-4377-99A7-81C2A1EF0211}"/>
              </a:ext>
            </a:extLst>
          </p:cNvPr>
          <p:cNvSpPr/>
          <p:nvPr/>
        </p:nvSpPr>
        <p:spPr>
          <a:xfrm>
            <a:off x="1111035" y="3036379"/>
            <a:ext cx="2201662" cy="29225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>
                <a:solidFill>
                  <a:schemeClr val="accent3">
                    <a:lumMod val="50000"/>
                  </a:schemeClr>
                </a:solidFill>
              </a:rPr>
              <a:t>feign-api</a:t>
            </a:r>
            <a:endParaRPr lang="zh-CN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252886F-7A49-4A3E-85DD-E038F103375F}"/>
              </a:ext>
            </a:extLst>
          </p:cNvPr>
          <p:cNvSpPr/>
          <p:nvPr/>
        </p:nvSpPr>
        <p:spPr>
          <a:xfrm>
            <a:off x="1328538" y="3618926"/>
            <a:ext cx="1766656" cy="410048"/>
          </a:xfrm>
          <a:prstGeom prst="roundRect">
            <a:avLst>
              <a:gd name="adj" fmla="val 1494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UserClient</a:t>
            </a:r>
            <a:endParaRPr lang="zh-CN" altLang="en-US" sz="140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2A68D08-D07E-40DF-AC16-65DF61428019}"/>
              </a:ext>
            </a:extLst>
          </p:cNvPr>
          <p:cNvSpPr/>
          <p:nvPr/>
        </p:nvSpPr>
        <p:spPr>
          <a:xfrm>
            <a:off x="1328538" y="4716262"/>
            <a:ext cx="1766656" cy="410048"/>
          </a:xfrm>
          <a:prstGeom prst="roundRect">
            <a:avLst>
              <a:gd name="adj" fmla="val 14949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DefaultConfig</a:t>
            </a:r>
            <a:endParaRPr lang="zh-CN" altLang="en-US" sz="140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C29EF03-A2A6-44B1-8617-5D32CCEBE72E}"/>
              </a:ext>
            </a:extLst>
          </p:cNvPr>
          <p:cNvSpPr/>
          <p:nvPr/>
        </p:nvSpPr>
        <p:spPr>
          <a:xfrm>
            <a:off x="1328538" y="4167594"/>
            <a:ext cx="1766656" cy="410048"/>
          </a:xfrm>
          <a:prstGeom prst="roundRect">
            <a:avLst>
              <a:gd name="adj" fmla="val 1494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User</a:t>
            </a:r>
            <a:endParaRPr lang="zh-CN" altLang="en-US" sz="140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EF8EADF-0B66-477F-8FC5-5F1068F68CFF}"/>
              </a:ext>
            </a:extLst>
          </p:cNvPr>
          <p:cNvSpPr/>
          <p:nvPr/>
        </p:nvSpPr>
        <p:spPr>
          <a:xfrm>
            <a:off x="4932802" y="3109749"/>
            <a:ext cx="2201662" cy="103313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order-service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9A30E2F-8EE8-4C5B-A17C-E4DB9BF1EF00}"/>
              </a:ext>
            </a:extLst>
          </p:cNvPr>
          <p:cNvCxnSpPr>
            <a:cxnSpLocks/>
            <a:stCxn id="8" idx="3"/>
            <a:endCxn id="19" idx="1"/>
          </p:cNvCxnSpPr>
          <p:nvPr/>
        </p:nvCxnSpPr>
        <p:spPr>
          <a:xfrm flipV="1">
            <a:off x="3312697" y="3626314"/>
            <a:ext cx="1620105" cy="87135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4BE4135-A933-4EC1-AA32-A9EA3EA935C6}"/>
              </a:ext>
            </a:extLst>
          </p:cNvPr>
          <p:cNvCxnSpPr>
            <a:cxnSpLocks/>
            <a:stCxn id="19" idx="3"/>
            <a:endCxn id="5" idx="1"/>
          </p:cNvCxnSpPr>
          <p:nvPr/>
        </p:nvCxnSpPr>
        <p:spPr>
          <a:xfrm>
            <a:off x="7134464" y="3626314"/>
            <a:ext cx="1774466" cy="846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90154CBF-C8C4-49AE-92E1-6218BEBA73E2}"/>
              </a:ext>
            </a:extLst>
          </p:cNvPr>
          <p:cNvSpPr txBox="1"/>
          <p:nvPr/>
        </p:nvSpPr>
        <p:spPr>
          <a:xfrm>
            <a:off x="3559670" y="4372217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引用依赖</a:t>
            </a:r>
            <a:endParaRPr lang="zh-CN" altLang="en-US" sz="1200" dirty="0">
              <a:solidFill>
                <a:schemeClr val="dk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FB51505-E96A-44D1-85C3-C65AA3C01107}"/>
              </a:ext>
            </a:extLst>
          </p:cNvPr>
          <p:cNvSpPr txBox="1"/>
          <p:nvPr/>
        </p:nvSpPr>
        <p:spPr>
          <a:xfrm>
            <a:off x="7948916" y="4379911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远程调用</a:t>
            </a:r>
            <a:endParaRPr lang="zh-CN" altLang="en-US" sz="1100" dirty="0">
              <a:solidFill>
                <a:schemeClr val="dk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497DDAA-9243-4865-A36F-460996E44E2F}"/>
              </a:ext>
            </a:extLst>
          </p:cNvPr>
          <p:cNvSpPr/>
          <p:nvPr/>
        </p:nvSpPr>
        <p:spPr>
          <a:xfrm>
            <a:off x="4932802" y="4901408"/>
            <a:ext cx="2201662" cy="10153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pay-service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04B0E084-E5A2-49B4-A8D3-B7E3E7F4E93A}"/>
              </a:ext>
            </a:extLst>
          </p:cNvPr>
          <p:cNvCxnSpPr>
            <a:cxnSpLocks/>
            <a:stCxn id="8" idx="3"/>
            <a:endCxn id="36" idx="1"/>
          </p:cNvCxnSpPr>
          <p:nvPr/>
        </p:nvCxnSpPr>
        <p:spPr>
          <a:xfrm>
            <a:off x="3312697" y="4497667"/>
            <a:ext cx="1620105" cy="91141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81EEF6E7-BBCF-4420-93CD-DD1010326285}"/>
              </a:ext>
            </a:extLst>
          </p:cNvPr>
          <p:cNvCxnSpPr>
            <a:cxnSpLocks/>
            <a:stCxn id="36" idx="3"/>
            <a:endCxn id="5" idx="1"/>
          </p:cNvCxnSpPr>
          <p:nvPr/>
        </p:nvCxnSpPr>
        <p:spPr>
          <a:xfrm flipV="1">
            <a:off x="7134464" y="4473085"/>
            <a:ext cx="1774466" cy="935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E9E1BA28-9D32-4F4A-B29D-E60ABADE1A42}"/>
              </a:ext>
            </a:extLst>
          </p:cNvPr>
          <p:cNvSpPr/>
          <p:nvPr/>
        </p:nvSpPr>
        <p:spPr>
          <a:xfrm>
            <a:off x="5150305" y="5372635"/>
            <a:ext cx="1766656" cy="410048"/>
          </a:xfrm>
          <a:prstGeom prst="roundRect">
            <a:avLst>
              <a:gd name="adj" fmla="val 1494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UserClient</a:t>
            </a:r>
            <a:endParaRPr lang="zh-CN" altLang="en-US" sz="1400"/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54B48BE2-B9E8-44F8-A732-EC737CAF0852}"/>
              </a:ext>
            </a:extLst>
          </p:cNvPr>
          <p:cNvSpPr/>
          <p:nvPr/>
        </p:nvSpPr>
        <p:spPr>
          <a:xfrm>
            <a:off x="5150305" y="3618926"/>
            <a:ext cx="1766656" cy="410048"/>
          </a:xfrm>
          <a:prstGeom prst="roundRect">
            <a:avLst>
              <a:gd name="adj" fmla="val 1494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UserClient</a:t>
            </a:r>
            <a:endParaRPr lang="zh-CN" altLang="en-US" sz="1400"/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959D77FE-3B2D-4B77-8B02-B9F4D4FC44EF}"/>
              </a:ext>
            </a:extLst>
          </p:cNvPr>
          <p:cNvSpPr/>
          <p:nvPr/>
        </p:nvSpPr>
        <p:spPr>
          <a:xfrm>
            <a:off x="1328538" y="5264931"/>
            <a:ext cx="1766656" cy="410048"/>
          </a:xfrm>
          <a:prstGeom prst="roundRect">
            <a:avLst>
              <a:gd name="adj" fmla="val 1494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...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55997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1289 0.0127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62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31393 -0.246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3" y="-1233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  <p:bldP spid="28" grpId="0"/>
      <p:bldP spid="29" grpId="0"/>
      <p:bldP spid="36" grpId="0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9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947DB4-5DE0-4B17-A9F9-37BF0B0E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Feign</a:t>
            </a:r>
            <a:r>
              <a:rPr lang="zh-CN" altLang="en-US"/>
              <a:t>的最佳实践：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zh-CN" altLang="en-US"/>
              <a:t>让</a:t>
            </a:r>
            <a:r>
              <a:rPr lang="en-US" altLang="zh-CN"/>
              <a:t>controller</a:t>
            </a:r>
            <a:r>
              <a:rPr lang="zh-CN" altLang="en-US"/>
              <a:t>和</a:t>
            </a:r>
            <a:r>
              <a:rPr lang="en-US" altLang="zh-CN"/>
              <a:t>FeignClient</a:t>
            </a:r>
            <a:r>
              <a:rPr lang="zh-CN" altLang="en-US"/>
              <a:t>继承同一接口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zh-CN" altLang="en-US"/>
              <a:t>将</a:t>
            </a:r>
            <a:r>
              <a:rPr lang="en-US" altLang="zh-CN"/>
              <a:t>FeignClient</a:t>
            </a:r>
            <a:r>
              <a:rPr lang="zh-CN" altLang="en-US"/>
              <a:t>、</a:t>
            </a:r>
            <a:r>
              <a:rPr lang="en-US" altLang="zh-CN"/>
              <a:t>POJO</a:t>
            </a:r>
            <a:r>
              <a:rPr lang="zh-CN" altLang="en-US"/>
              <a:t>、</a:t>
            </a:r>
            <a:r>
              <a:rPr lang="en-US" altLang="zh-CN"/>
              <a:t>Feign</a:t>
            </a:r>
            <a:r>
              <a:rPr lang="zh-CN" altLang="en-US"/>
              <a:t>的默认配置都定义到一个项目中，供所有消费者使用</a:t>
            </a:r>
            <a:endParaRPr lang="en-US" altLang="zh-CN"/>
          </a:p>
          <a:p>
            <a:pPr>
              <a:buAutoNum type="circleNumDbPlain"/>
            </a:pPr>
            <a:endParaRPr lang="en-US" altLang="zh-CN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81B2BD-0878-4AF7-B910-769BC21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Feign-</a:t>
            </a:r>
            <a:r>
              <a:rPr lang="zh-CN" altLang="en-US"/>
              <a:t>最佳实践</a:t>
            </a:r>
          </a:p>
        </p:txBody>
      </p:sp>
    </p:spTree>
    <p:extLst>
      <p:ext uri="{BB962C8B-B14F-4D97-AF65-F5344CB8AC3E}">
        <p14:creationId xmlns:p14="http://schemas.microsoft.com/office/powerpoint/2010/main" val="23866649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矩形: 圆角 277">
            <a:extLst>
              <a:ext uri="{FF2B5EF4-FFF2-40B4-BE49-F238E27FC236}">
                <a16:creationId xmlns:a16="http://schemas.microsoft.com/office/drawing/2014/main" id="{C9C18B08-B706-4B62-AE53-B2CD30AB2C83}"/>
              </a:ext>
            </a:extLst>
          </p:cNvPr>
          <p:cNvSpPr/>
          <p:nvPr/>
        </p:nvSpPr>
        <p:spPr>
          <a:xfrm>
            <a:off x="6305995" y="2882769"/>
            <a:ext cx="1395632" cy="2037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Nacos</a:t>
            </a:r>
            <a:r>
              <a:rPr kumimoji="1"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配置管理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统一配置管理</a:t>
            </a:r>
          </a:p>
        </p:txBody>
      </p: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68866EE4-106E-49A7-8DCA-B9309DA47E69}"/>
              </a:ext>
            </a:extLst>
          </p:cNvPr>
          <p:cNvGrpSpPr/>
          <p:nvPr/>
        </p:nvGrpSpPr>
        <p:grpSpPr>
          <a:xfrm>
            <a:off x="6493109" y="3175091"/>
            <a:ext cx="1005282" cy="612998"/>
            <a:chOff x="8768080" y="2839786"/>
            <a:chExt cx="1005282" cy="612998"/>
          </a:xfrm>
        </p:grpSpPr>
        <p:sp>
          <p:nvSpPr>
            <p:cNvPr id="247" name="矩形: 圆角 246">
              <a:extLst>
                <a:ext uri="{FF2B5EF4-FFF2-40B4-BE49-F238E27FC236}">
                  <a16:creationId xmlns:a16="http://schemas.microsoft.com/office/drawing/2014/main" id="{9855398B-7269-44DF-BE92-2FE948CB171E}"/>
                </a:ext>
              </a:extLst>
            </p:cNvPr>
            <p:cNvSpPr/>
            <p:nvPr/>
          </p:nvSpPr>
          <p:spPr>
            <a:xfrm>
              <a:off x="8893802" y="2938154"/>
              <a:ext cx="879560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31" name="矩形: 圆角 230">
              <a:extLst>
                <a:ext uri="{FF2B5EF4-FFF2-40B4-BE49-F238E27FC236}">
                  <a16:creationId xmlns:a16="http://schemas.microsoft.com/office/drawing/2014/main" id="{F54334E0-7D9A-4E3C-9522-6F33656C3C25}"/>
                </a:ext>
              </a:extLst>
            </p:cNvPr>
            <p:cNvSpPr/>
            <p:nvPr/>
          </p:nvSpPr>
          <p:spPr>
            <a:xfrm>
              <a:off x="8836021" y="2883890"/>
              <a:ext cx="879560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32" name="矩形: 圆角 231">
              <a:extLst>
                <a:ext uri="{FF2B5EF4-FFF2-40B4-BE49-F238E27FC236}">
                  <a16:creationId xmlns:a16="http://schemas.microsoft.com/office/drawing/2014/main" id="{EAD1DC3D-110F-450E-BF77-6A959D12C44E}"/>
                </a:ext>
              </a:extLst>
            </p:cNvPr>
            <p:cNvSpPr/>
            <p:nvPr/>
          </p:nvSpPr>
          <p:spPr>
            <a:xfrm>
              <a:off x="8768080" y="2839786"/>
              <a:ext cx="879560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</p:grpSp>
      <p:grpSp>
        <p:nvGrpSpPr>
          <p:cNvPr id="249" name="组合 248">
            <a:extLst>
              <a:ext uri="{FF2B5EF4-FFF2-40B4-BE49-F238E27FC236}">
                <a16:creationId xmlns:a16="http://schemas.microsoft.com/office/drawing/2014/main" id="{F0E130B0-9EFA-439D-AB86-83DF4850C4FA}"/>
              </a:ext>
            </a:extLst>
          </p:cNvPr>
          <p:cNvGrpSpPr/>
          <p:nvPr/>
        </p:nvGrpSpPr>
        <p:grpSpPr>
          <a:xfrm>
            <a:off x="6493109" y="4044373"/>
            <a:ext cx="1005282" cy="612998"/>
            <a:chOff x="8768080" y="2839786"/>
            <a:chExt cx="1005282" cy="612998"/>
          </a:xfrm>
        </p:grpSpPr>
        <p:sp>
          <p:nvSpPr>
            <p:cNvPr id="250" name="矩形: 圆角 249">
              <a:extLst>
                <a:ext uri="{FF2B5EF4-FFF2-40B4-BE49-F238E27FC236}">
                  <a16:creationId xmlns:a16="http://schemas.microsoft.com/office/drawing/2014/main" id="{29988842-CC3B-40DA-930C-8234543D069E}"/>
                </a:ext>
              </a:extLst>
            </p:cNvPr>
            <p:cNvSpPr/>
            <p:nvPr/>
          </p:nvSpPr>
          <p:spPr>
            <a:xfrm>
              <a:off x="8893802" y="2938154"/>
              <a:ext cx="879560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51" name="矩形: 圆角 250">
              <a:extLst>
                <a:ext uri="{FF2B5EF4-FFF2-40B4-BE49-F238E27FC236}">
                  <a16:creationId xmlns:a16="http://schemas.microsoft.com/office/drawing/2014/main" id="{7545EF2E-A6D8-44EE-8D97-1C528D84A028}"/>
                </a:ext>
              </a:extLst>
            </p:cNvPr>
            <p:cNvSpPr/>
            <p:nvPr/>
          </p:nvSpPr>
          <p:spPr>
            <a:xfrm>
              <a:off x="8836021" y="2883890"/>
              <a:ext cx="879560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52" name="矩形: 圆角 251">
              <a:extLst>
                <a:ext uri="{FF2B5EF4-FFF2-40B4-BE49-F238E27FC236}">
                  <a16:creationId xmlns:a16="http://schemas.microsoft.com/office/drawing/2014/main" id="{59FEF8D4-D298-4BC0-A7B1-B154B3AA2EE9}"/>
                </a:ext>
              </a:extLst>
            </p:cNvPr>
            <p:cNvSpPr/>
            <p:nvPr/>
          </p:nvSpPr>
          <p:spPr>
            <a:xfrm>
              <a:off x="8768080" y="2839786"/>
              <a:ext cx="879560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</p:grpSp>
      <p:grpSp>
        <p:nvGrpSpPr>
          <p:cNvPr id="261" name="组合 260">
            <a:extLst>
              <a:ext uri="{FF2B5EF4-FFF2-40B4-BE49-F238E27FC236}">
                <a16:creationId xmlns:a16="http://schemas.microsoft.com/office/drawing/2014/main" id="{AAF7DEF0-D6D2-460A-A405-AE4D18C3840C}"/>
              </a:ext>
            </a:extLst>
          </p:cNvPr>
          <p:cNvGrpSpPr/>
          <p:nvPr/>
        </p:nvGrpSpPr>
        <p:grpSpPr>
          <a:xfrm>
            <a:off x="6218510" y="1457271"/>
            <a:ext cx="1554480" cy="623158"/>
            <a:chOff x="6228080" y="1447111"/>
            <a:chExt cx="1554480" cy="623158"/>
          </a:xfrm>
        </p:grpSpPr>
        <p:sp>
          <p:nvSpPr>
            <p:cNvPr id="258" name="矩形: 圆角 257">
              <a:extLst>
                <a:ext uri="{FF2B5EF4-FFF2-40B4-BE49-F238E27FC236}">
                  <a16:creationId xmlns:a16="http://schemas.microsoft.com/office/drawing/2014/main" id="{B7413D7F-5D3A-44F8-B140-56F4BA25384E}"/>
                </a:ext>
              </a:extLst>
            </p:cNvPr>
            <p:cNvSpPr/>
            <p:nvPr/>
          </p:nvSpPr>
          <p:spPr>
            <a:xfrm>
              <a:off x="6386928" y="1555639"/>
              <a:ext cx="1395632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59" name="矩形: 圆角 258">
              <a:extLst>
                <a:ext uri="{FF2B5EF4-FFF2-40B4-BE49-F238E27FC236}">
                  <a16:creationId xmlns:a16="http://schemas.microsoft.com/office/drawing/2014/main" id="{BB72A6D3-65CD-4BC8-B14C-A1459528895A}"/>
                </a:ext>
              </a:extLst>
            </p:cNvPr>
            <p:cNvSpPr/>
            <p:nvPr/>
          </p:nvSpPr>
          <p:spPr>
            <a:xfrm>
              <a:off x="6305405" y="1501375"/>
              <a:ext cx="1395632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60" name="矩形: 圆角 259">
              <a:extLst>
                <a:ext uri="{FF2B5EF4-FFF2-40B4-BE49-F238E27FC236}">
                  <a16:creationId xmlns:a16="http://schemas.microsoft.com/office/drawing/2014/main" id="{7529682E-4A4C-4B5B-A936-04439920E116}"/>
                </a:ext>
              </a:extLst>
            </p:cNvPr>
            <p:cNvSpPr/>
            <p:nvPr/>
          </p:nvSpPr>
          <p:spPr>
            <a:xfrm>
              <a:off x="6228080" y="1447111"/>
              <a:ext cx="1395632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注册中心</a:t>
              </a:r>
            </a:p>
          </p:txBody>
        </p:sp>
      </p:grp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C8231F9F-782D-438E-A62D-CD852A2661CC}"/>
              </a:ext>
            </a:extLst>
          </p:cNvPr>
          <p:cNvGrpSpPr/>
          <p:nvPr/>
        </p:nvGrpSpPr>
        <p:grpSpPr>
          <a:xfrm>
            <a:off x="6218510" y="5724005"/>
            <a:ext cx="1554480" cy="623158"/>
            <a:chOff x="6228080" y="1447111"/>
            <a:chExt cx="1554480" cy="623158"/>
          </a:xfrm>
        </p:grpSpPr>
        <p:sp>
          <p:nvSpPr>
            <p:cNvPr id="263" name="矩形: 圆角 262">
              <a:extLst>
                <a:ext uri="{FF2B5EF4-FFF2-40B4-BE49-F238E27FC236}">
                  <a16:creationId xmlns:a16="http://schemas.microsoft.com/office/drawing/2014/main" id="{3C752100-963B-45F3-8D94-B6C98E050180}"/>
                </a:ext>
              </a:extLst>
            </p:cNvPr>
            <p:cNvSpPr/>
            <p:nvPr/>
          </p:nvSpPr>
          <p:spPr>
            <a:xfrm>
              <a:off x="6386928" y="1555639"/>
              <a:ext cx="1395632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64" name="矩形: 圆角 263">
              <a:extLst>
                <a:ext uri="{FF2B5EF4-FFF2-40B4-BE49-F238E27FC236}">
                  <a16:creationId xmlns:a16="http://schemas.microsoft.com/office/drawing/2014/main" id="{39664E1A-BA96-45F5-8B04-B1004F907995}"/>
                </a:ext>
              </a:extLst>
            </p:cNvPr>
            <p:cNvSpPr/>
            <p:nvPr/>
          </p:nvSpPr>
          <p:spPr>
            <a:xfrm>
              <a:off x="6305405" y="1501375"/>
              <a:ext cx="1395632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65" name="矩形: 圆角 264">
              <a:extLst>
                <a:ext uri="{FF2B5EF4-FFF2-40B4-BE49-F238E27FC236}">
                  <a16:creationId xmlns:a16="http://schemas.microsoft.com/office/drawing/2014/main" id="{9F5A3B99-52BB-44CD-BD39-798C8DED2BB2}"/>
                </a:ext>
              </a:extLst>
            </p:cNvPr>
            <p:cNvSpPr/>
            <p:nvPr/>
          </p:nvSpPr>
          <p:spPr>
            <a:xfrm>
              <a:off x="6228080" y="1447111"/>
              <a:ext cx="1395632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配置管理服务</a:t>
              </a:r>
            </a:p>
          </p:txBody>
        </p:sp>
      </p:grpSp>
      <p:sp>
        <p:nvSpPr>
          <p:cNvPr id="268" name="圆柱体 267">
            <a:extLst>
              <a:ext uri="{FF2B5EF4-FFF2-40B4-BE49-F238E27FC236}">
                <a16:creationId xmlns:a16="http://schemas.microsoft.com/office/drawing/2014/main" id="{2EB192CB-EE28-498A-B94B-F44F1FE52FB5}"/>
              </a:ext>
            </a:extLst>
          </p:cNvPr>
          <p:cNvSpPr/>
          <p:nvPr/>
        </p:nvSpPr>
        <p:spPr>
          <a:xfrm>
            <a:off x="8933410" y="3223441"/>
            <a:ext cx="985520" cy="617899"/>
          </a:xfrm>
          <a:prstGeom prst="can">
            <a:avLst/>
          </a:prstGeom>
          <a:solidFill>
            <a:srgbClr val="AD2B26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sp>
        <p:nvSpPr>
          <p:cNvPr id="269" name="圆柱体 268">
            <a:extLst>
              <a:ext uri="{FF2B5EF4-FFF2-40B4-BE49-F238E27FC236}">
                <a16:creationId xmlns:a16="http://schemas.microsoft.com/office/drawing/2014/main" id="{0920BA4F-1E38-4723-8319-C5320751B0B9}"/>
              </a:ext>
            </a:extLst>
          </p:cNvPr>
          <p:cNvSpPr/>
          <p:nvPr/>
        </p:nvSpPr>
        <p:spPr>
          <a:xfrm>
            <a:off x="8933410" y="4091106"/>
            <a:ext cx="985520" cy="617899"/>
          </a:xfrm>
          <a:prstGeom prst="can">
            <a:avLst/>
          </a:prstGeom>
          <a:solidFill>
            <a:srgbClr val="AD2B26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cxnSp>
        <p:nvCxnSpPr>
          <p:cNvPr id="271" name="直接箭头连接符 270">
            <a:extLst>
              <a:ext uri="{FF2B5EF4-FFF2-40B4-BE49-F238E27FC236}">
                <a16:creationId xmlns:a16="http://schemas.microsoft.com/office/drawing/2014/main" id="{6181997C-077A-4821-A916-3B503AA18B8F}"/>
              </a:ext>
            </a:extLst>
          </p:cNvPr>
          <p:cNvCxnSpPr>
            <a:cxnSpLocks/>
            <a:stCxn id="247" idx="3"/>
            <a:endCxn id="268" idx="2"/>
          </p:cNvCxnSpPr>
          <p:nvPr/>
        </p:nvCxnSpPr>
        <p:spPr>
          <a:xfrm>
            <a:off x="7498391" y="3530774"/>
            <a:ext cx="1435019" cy="1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箭头连接符 273">
            <a:extLst>
              <a:ext uri="{FF2B5EF4-FFF2-40B4-BE49-F238E27FC236}">
                <a16:creationId xmlns:a16="http://schemas.microsoft.com/office/drawing/2014/main" id="{0E0D5058-AA7D-4AD1-84EF-A54E36395C8B}"/>
              </a:ext>
            </a:extLst>
          </p:cNvPr>
          <p:cNvCxnSpPr>
            <a:stCxn id="250" idx="3"/>
            <a:endCxn id="269" idx="2"/>
          </p:cNvCxnSpPr>
          <p:nvPr/>
        </p:nvCxnSpPr>
        <p:spPr>
          <a:xfrm>
            <a:off x="7498391" y="4400056"/>
            <a:ext cx="14350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箭头: 下 278">
            <a:extLst>
              <a:ext uri="{FF2B5EF4-FFF2-40B4-BE49-F238E27FC236}">
                <a16:creationId xmlns:a16="http://schemas.microsoft.com/office/drawing/2014/main" id="{8B1C0602-6795-4DAC-AF21-CFF0ABD6F5C0}"/>
              </a:ext>
            </a:extLst>
          </p:cNvPr>
          <p:cNvSpPr/>
          <p:nvPr/>
        </p:nvSpPr>
        <p:spPr>
          <a:xfrm>
            <a:off x="6519900" y="5012023"/>
            <a:ext cx="947501" cy="624804"/>
          </a:xfrm>
          <a:prstGeom prst="downArrow">
            <a:avLst>
              <a:gd name="adj1" fmla="val 57392"/>
              <a:gd name="adj2" fmla="val 2688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读取配置</a:t>
            </a:r>
          </a:p>
        </p:txBody>
      </p:sp>
      <p:sp>
        <p:nvSpPr>
          <p:cNvPr id="281" name="箭头: 上 280">
            <a:extLst>
              <a:ext uri="{FF2B5EF4-FFF2-40B4-BE49-F238E27FC236}">
                <a16:creationId xmlns:a16="http://schemas.microsoft.com/office/drawing/2014/main" id="{481325D8-065A-4BF3-92DB-F3B3746D0360}"/>
              </a:ext>
            </a:extLst>
          </p:cNvPr>
          <p:cNvSpPr/>
          <p:nvPr/>
        </p:nvSpPr>
        <p:spPr>
          <a:xfrm>
            <a:off x="6527079" y="2168234"/>
            <a:ext cx="947501" cy="624803"/>
          </a:xfrm>
          <a:prstGeom prst="upArrow">
            <a:avLst>
              <a:gd name="adj1" fmla="val 51406"/>
              <a:gd name="adj2" fmla="val 2886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注册</a:t>
            </a:r>
            <a:endParaRPr lang="en-US" altLang="zh-CN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ctr"/>
            <a:r>
              <a:rPr lang="zh-CN" altLang="en-US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发现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6043618" cy="2483266"/>
          </a:xfrm>
        </p:spPr>
        <p:txBody>
          <a:bodyPr/>
          <a:lstStyle/>
          <a:p>
            <a:r>
              <a:rPr kumimoji="1" lang="zh-CN" altLang="en-US"/>
              <a:t>配置更改热更新</a:t>
            </a:r>
            <a:endParaRPr kumimoji="1" lang="zh-CN" altLang="en-US" dirty="0"/>
          </a:p>
        </p:txBody>
      </p:sp>
      <p:grpSp>
        <p:nvGrpSpPr>
          <p:cNvPr id="283" name="组合 282">
            <a:extLst>
              <a:ext uri="{FF2B5EF4-FFF2-40B4-BE49-F238E27FC236}">
                <a16:creationId xmlns:a16="http://schemas.microsoft.com/office/drawing/2014/main" id="{F40F9698-8DCE-4004-8F30-3AEEEF6925B8}"/>
              </a:ext>
            </a:extLst>
          </p:cNvPr>
          <p:cNvGrpSpPr/>
          <p:nvPr/>
        </p:nvGrpSpPr>
        <p:grpSpPr>
          <a:xfrm>
            <a:off x="5174141" y="1469454"/>
            <a:ext cx="3484369" cy="623158"/>
            <a:chOff x="6228080" y="1447111"/>
            <a:chExt cx="1554480" cy="623158"/>
          </a:xfrm>
        </p:grpSpPr>
        <p:sp>
          <p:nvSpPr>
            <p:cNvPr id="284" name="矩形: 圆角 283">
              <a:extLst>
                <a:ext uri="{FF2B5EF4-FFF2-40B4-BE49-F238E27FC236}">
                  <a16:creationId xmlns:a16="http://schemas.microsoft.com/office/drawing/2014/main" id="{D2335F74-253B-4992-B762-33AC08B65F92}"/>
                </a:ext>
              </a:extLst>
            </p:cNvPr>
            <p:cNvSpPr/>
            <p:nvPr/>
          </p:nvSpPr>
          <p:spPr>
            <a:xfrm>
              <a:off x="6386928" y="1555639"/>
              <a:ext cx="1395632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85" name="矩形: 圆角 284">
              <a:extLst>
                <a:ext uri="{FF2B5EF4-FFF2-40B4-BE49-F238E27FC236}">
                  <a16:creationId xmlns:a16="http://schemas.microsoft.com/office/drawing/2014/main" id="{6D070E70-2808-4603-9D2C-07002989CB2C}"/>
                </a:ext>
              </a:extLst>
            </p:cNvPr>
            <p:cNvSpPr/>
            <p:nvPr/>
          </p:nvSpPr>
          <p:spPr>
            <a:xfrm>
              <a:off x="6305405" y="1501375"/>
              <a:ext cx="1395632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86" name="矩形: 圆角 285">
              <a:extLst>
                <a:ext uri="{FF2B5EF4-FFF2-40B4-BE49-F238E27FC236}">
                  <a16:creationId xmlns:a16="http://schemas.microsoft.com/office/drawing/2014/main" id="{88195B3E-441A-4D67-97D7-C5CF487D840E}"/>
                </a:ext>
              </a:extLst>
            </p:cNvPr>
            <p:cNvSpPr/>
            <p:nvPr/>
          </p:nvSpPr>
          <p:spPr>
            <a:xfrm>
              <a:off x="6228080" y="1447111"/>
              <a:ext cx="1395632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Nacos</a:t>
              </a:r>
            </a:p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注册中心、配置管理服务</a:t>
              </a:r>
            </a:p>
          </p:txBody>
        </p:sp>
      </p:grpSp>
      <p:sp>
        <p:nvSpPr>
          <p:cNvPr id="287" name="箭头: 上 286">
            <a:extLst>
              <a:ext uri="{FF2B5EF4-FFF2-40B4-BE49-F238E27FC236}">
                <a16:creationId xmlns:a16="http://schemas.microsoft.com/office/drawing/2014/main" id="{42893067-E412-4674-A1F9-80C8B85EFACD}"/>
              </a:ext>
            </a:extLst>
          </p:cNvPr>
          <p:cNvSpPr/>
          <p:nvPr/>
        </p:nvSpPr>
        <p:spPr>
          <a:xfrm>
            <a:off x="6870917" y="3571618"/>
            <a:ext cx="947501" cy="624803"/>
          </a:xfrm>
          <a:prstGeom prst="upArrow">
            <a:avLst>
              <a:gd name="adj1" fmla="val 51406"/>
              <a:gd name="adj2" fmla="val 2886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读取</a:t>
            </a:r>
            <a:endParaRPr lang="en-US" altLang="zh-CN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ctr"/>
            <a:r>
              <a:rPr lang="zh-CN" altLang="en-US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配置</a:t>
            </a:r>
            <a:endParaRPr lang="en-US" altLang="zh-CN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4153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7357 1.48148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694 -0.6217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-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5104 0.00047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2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03125 -0.23033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152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2.59259E-6 L 0.02213 -0.20185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/>
      <p:bldP spid="268" grpId="0" animBg="1"/>
      <p:bldP spid="269" grpId="0" animBg="1"/>
      <p:bldP spid="279" grpId="0" animBg="1"/>
      <p:bldP spid="279" grpId="1" animBg="1"/>
      <p:bldP spid="279" grpId="2" animBg="1"/>
      <p:bldP spid="281" grpId="0" animBg="1"/>
      <p:bldP spid="281" grpId="1" animBg="1"/>
      <p:bldP spid="287" grpId="0" animBg="1"/>
      <p:bldP spid="28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抽取</a:t>
            </a:r>
            <a:r>
              <a:rPr lang="en-US" altLang="zh-CN"/>
              <a:t>FeignClient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实现最佳实践方式二的步骤如下：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首先创建一个</a:t>
            </a:r>
            <a:r>
              <a:rPr lang="en-US" altLang="zh-CN"/>
              <a:t>module</a:t>
            </a:r>
            <a:r>
              <a:rPr lang="zh-CN" altLang="en-US"/>
              <a:t>，命名为</a:t>
            </a:r>
            <a:r>
              <a:rPr lang="en-US" altLang="zh-CN"/>
              <a:t>feign-api</a:t>
            </a:r>
            <a:r>
              <a:rPr lang="zh-CN" altLang="en-US"/>
              <a:t>，然后引入</a:t>
            </a:r>
            <a:r>
              <a:rPr lang="en-US" altLang="zh-CN"/>
              <a:t>feign</a:t>
            </a:r>
            <a:r>
              <a:rPr lang="zh-CN" altLang="en-US"/>
              <a:t>的</a:t>
            </a:r>
            <a:r>
              <a:rPr lang="en-US" altLang="zh-CN"/>
              <a:t>starter</a:t>
            </a:r>
            <a:r>
              <a:rPr lang="zh-CN" altLang="en-US"/>
              <a:t>依赖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将</a:t>
            </a:r>
            <a:r>
              <a:rPr lang="en-US" altLang="zh-CN"/>
              <a:t>order-service</a:t>
            </a:r>
            <a:r>
              <a:rPr lang="zh-CN" altLang="en-US"/>
              <a:t>中编写的</a:t>
            </a:r>
            <a:r>
              <a:rPr lang="en-US" altLang="zh-CN"/>
              <a:t>UserClient</a:t>
            </a:r>
            <a:r>
              <a:rPr lang="zh-CN" altLang="en-US"/>
              <a:t>、</a:t>
            </a:r>
            <a:r>
              <a:rPr lang="en-US" altLang="zh-CN"/>
              <a:t>User</a:t>
            </a:r>
            <a:r>
              <a:rPr lang="zh-CN" altLang="en-US"/>
              <a:t>、</a:t>
            </a:r>
            <a:r>
              <a:rPr lang="en-US" altLang="zh-CN"/>
              <a:t>DefaultFeignConfiguration</a:t>
            </a:r>
            <a:r>
              <a:rPr lang="zh-CN" altLang="en-US"/>
              <a:t>都复制到</a:t>
            </a:r>
            <a:r>
              <a:rPr lang="en-US" altLang="zh-CN"/>
              <a:t>feign-api</a:t>
            </a:r>
            <a:r>
              <a:rPr lang="zh-CN" altLang="en-US"/>
              <a:t>项目中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在</a:t>
            </a:r>
            <a:r>
              <a:rPr lang="en-US" altLang="zh-CN"/>
              <a:t>order-service</a:t>
            </a:r>
            <a:r>
              <a:rPr lang="zh-CN" altLang="en-US"/>
              <a:t>中引入</a:t>
            </a:r>
            <a:r>
              <a:rPr lang="en-US" altLang="zh-CN"/>
              <a:t>feign-api</a:t>
            </a:r>
            <a:r>
              <a:rPr lang="zh-CN" altLang="en-US"/>
              <a:t>的依赖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修改</a:t>
            </a:r>
            <a:r>
              <a:rPr lang="en-US" altLang="zh-CN"/>
              <a:t>order-service</a:t>
            </a:r>
            <a:r>
              <a:rPr lang="zh-CN" altLang="en-US"/>
              <a:t>中的所有与上述三个组件有关的</a:t>
            </a:r>
            <a:r>
              <a:rPr lang="en-US" altLang="zh-CN"/>
              <a:t>import</a:t>
            </a:r>
            <a:r>
              <a:rPr lang="zh-CN" altLang="en-US"/>
              <a:t>部分，改成导入</a:t>
            </a:r>
            <a:r>
              <a:rPr lang="en-US" altLang="zh-CN"/>
              <a:t>feign-api</a:t>
            </a:r>
            <a:r>
              <a:rPr lang="zh-CN" altLang="en-US"/>
              <a:t>中的包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重启测试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7966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2419E-09D3-4D13-B273-92009590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C30EF8-7D85-46B3-9818-510A7AF31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Feign</a:t>
            </a:r>
            <a:r>
              <a:rPr lang="zh-CN" altLang="en-US"/>
              <a:t>的最佳实践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1C0FE-22B9-470A-AF56-5A8CF59F77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当定义的</a:t>
            </a:r>
            <a:r>
              <a:rPr lang="en-US" altLang="zh-CN"/>
              <a:t>FeignClient</a:t>
            </a:r>
            <a:r>
              <a:rPr lang="zh-CN" altLang="en-US"/>
              <a:t>不在</a:t>
            </a:r>
            <a:r>
              <a:rPr lang="en-US" altLang="zh-CN"/>
              <a:t>SpringBootApplication</a:t>
            </a:r>
            <a:r>
              <a:rPr lang="zh-CN" altLang="en-US"/>
              <a:t>的扫描包范围时，这些</a:t>
            </a:r>
            <a:r>
              <a:rPr lang="en-US" altLang="zh-CN"/>
              <a:t>FeignClient</a:t>
            </a:r>
            <a:r>
              <a:rPr lang="zh-CN" altLang="en-US"/>
              <a:t>无法使用。有两种方式解决：</a:t>
            </a:r>
            <a:endParaRPr lang="en-US" altLang="zh-CN"/>
          </a:p>
          <a:p>
            <a:r>
              <a:rPr lang="zh-CN" altLang="en-US"/>
              <a:t>方式一：指定</a:t>
            </a:r>
            <a:r>
              <a:rPr lang="en-US" altLang="zh-CN"/>
              <a:t>FeignClient</a:t>
            </a:r>
            <a:r>
              <a:rPr lang="zh-CN" altLang="en-US"/>
              <a:t>所在包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方式二：指定</a:t>
            </a:r>
            <a:r>
              <a:rPr lang="en-US" altLang="zh-CN"/>
              <a:t>FeignClient</a:t>
            </a:r>
            <a:r>
              <a:rPr lang="zh-CN" altLang="en-US"/>
              <a:t>字节码</a:t>
            </a:r>
            <a:endParaRPr lang="en-US" altLang="zh-CN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0020DD9-34B1-45E2-846C-B68775030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2525768"/>
            <a:ext cx="10627360" cy="361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@EnableFeignClients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(basePackages =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"cn.itcast.feign.clients"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B1D36CA-02C0-4691-9829-02356B7A2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3819350"/>
            <a:ext cx="10627360" cy="361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@EnableFeignClients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(clients = {UserClient.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class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})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92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947DB4-5DE0-4B17-A9F9-37BF0B0E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不同包的</a:t>
            </a:r>
            <a:r>
              <a:rPr lang="en-US" altLang="zh-CN"/>
              <a:t>FeignClient</a:t>
            </a:r>
            <a:r>
              <a:rPr lang="zh-CN" altLang="en-US"/>
              <a:t>的导入有两种方式：</a:t>
            </a:r>
            <a:endParaRPr lang="en-US" altLang="zh-CN"/>
          </a:p>
          <a:p>
            <a:pPr>
              <a:buFont typeface="+mj-ea"/>
              <a:buAutoNum type="circleNumDbPlain"/>
            </a:pPr>
            <a:r>
              <a:rPr lang="zh-CN" altLang="en-US" sz="1600"/>
              <a:t>在</a:t>
            </a:r>
            <a:r>
              <a:rPr lang="en-US" altLang="zh-CN" sz="1600"/>
              <a:t>@EnableFeignClients</a:t>
            </a:r>
            <a:r>
              <a:rPr lang="zh-CN" altLang="en-US" sz="1600"/>
              <a:t>注解中添加</a:t>
            </a:r>
            <a:r>
              <a:rPr lang="en-US" altLang="zh-CN" sz="1600"/>
              <a:t>basePackages</a:t>
            </a:r>
            <a:r>
              <a:rPr lang="zh-CN" altLang="en-US" sz="1600"/>
              <a:t>，指定</a:t>
            </a:r>
            <a:r>
              <a:rPr lang="en-US" altLang="zh-CN" sz="1600"/>
              <a:t>FeignClient</a:t>
            </a:r>
            <a:r>
              <a:rPr lang="zh-CN" altLang="en-US" sz="1600"/>
              <a:t>所在的包</a:t>
            </a:r>
            <a:endParaRPr lang="en-US" altLang="zh-CN" sz="1600"/>
          </a:p>
          <a:p>
            <a:pPr>
              <a:buFont typeface="+mj-ea"/>
              <a:buAutoNum type="circleNumDbPlain"/>
            </a:pPr>
            <a:r>
              <a:rPr lang="zh-CN" altLang="en-US" sz="1600"/>
              <a:t>在</a:t>
            </a:r>
            <a:r>
              <a:rPr lang="en-US" altLang="zh-CN" sz="1600"/>
              <a:t>@EnableFeignClients</a:t>
            </a:r>
            <a:r>
              <a:rPr lang="zh-CN" altLang="en-US" sz="1600"/>
              <a:t>注解中添加</a:t>
            </a:r>
            <a:r>
              <a:rPr lang="en-US" altLang="zh-CN" sz="1600"/>
              <a:t>clients</a:t>
            </a:r>
            <a:r>
              <a:rPr lang="zh-CN" altLang="en-US" sz="1600"/>
              <a:t>，指定具体</a:t>
            </a:r>
            <a:r>
              <a:rPr lang="en-US" altLang="zh-CN" sz="1600"/>
              <a:t>FeignClient</a:t>
            </a:r>
            <a:r>
              <a:rPr lang="zh-CN" altLang="en-US" sz="1600"/>
              <a:t>的字节码</a:t>
            </a:r>
            <a:endParaRPr lang="en-US" altLang="zh-CN" sz="160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81B2BD-0878-4AF7-B910-769BC21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http</a:t>
            </a:r>
            <a:r>
              <a:rPr lang="zh-CN" altLang="en-US"/>
              <a:t>客户端</a:t>
            </a:r>
            <a:r>
              <a:rPr lang="en-US" altLang="zh-CN"/>
              <a:t>Feign-</a:t>
            </a:r>
            <a:r>
              <a:rPr lang="zh-CN" altLang="en-US"/>
              <a:t>最佳实践</a:t>
            </a:r>
          </a:p>
        </p:txBody>
      </p:sp>
    </p:spTree>
    <p:extLst>
      <p:ext uri="{BB962C8B-B14F-4D97-AF65-F5344CB8AC3E}">
        <p14:creationId xmlns:p14="http://schemas.microsoft.com/office/powerpoint/2010/main" val="1754348340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ABC03-FFED-4783-B909-1C94FA81C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097EE0-D554-4914-A2CB-9724951B9AA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73040" y="3069272"/>
            <a:ext cx="5466080" cy="3431736"/>
          </a:xfrm>
        </p:spPr>
        <p:txBody>
          <a:bodyPr/>
          <a:lstStyle/>
          <a:p>
            <a:r>
              <a:rPr lang="zh-CN" altLang="en-US"/>
              <a:t>为什么需要网关</a:t>
            </a:r>
            <a:endParaRPr lang="en-US" altLang="zh-CN"/>
          </a:p>
          <a:p>
            <a:r>
              <a:rPr lang="en-US" altLang="zh-CN"/>
              <a:t>gateway</a:t>
            </a:r>
            <a:r>
              <a:rPr lang="zh-CN" altLang="en-US"/>
              <a:t>快速入门</a:t>
            </a:r>
            <a:endParaRPr lang="en-US" altLang="zh-CN"/>
          </a:p>
          <a:p>
            <a:r>
              <a:rPr lang="zh-CN" altLang="en-US"/>
              <a:t>断言工厂</a:t>
            </a:r>
            <a:endParaRPr lang="en-US" altLang="zh-CN"/>
          </a:p>
          <a:p>
            <a:r>
              <a:rPr lang="zh-CN" altLang="en-US"/>
              <a:t>过滤器工厂</a:t>
            </a:r>
            <a:endParaRPr lang="en-US" altLang="zh-CN"/>
          </a:p>
          <a:p>
            <a:r>
              <a:rPr lang="zh-CN" altLang="en-US"/>
              <a:t>全局过滤器</a:t>
            </a:r>
            <a:endParaRPr lang="en-US" altLang="zh-CN"/>
          </a:p>
          <a:p>
            <a:r>
              <a:rPr lang="zh-CN" altLang="en-US"/>
              <a:t>跨域问题</a:t>
            </a:r>
            <a:endParaRPr lang="en-US" altLang="zh-CN"/>
          </a:p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B94DA8-2307-4087-A8AC-A685656BD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121531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矩形: 圆角 277">
            <a:extLst>
              <a:ext uri="{FF2B5EF4-FFF2-40B4-BE49-F238E27FC236}">
                <a16:creationId xmlns:a16="http://schemas.microsoft.com/office/drawing/2014/main" id="{C9C18B08-B706-4B62-AE53-B2CD30AB2C83}"/>
              </a:ext>
            </a:extLst>
          </p:cNvPr>
          <p:cNvSpPr/>
          <p:nvPr/>
        </p:nvSpPr>
        <p:spPr>
          <a:xfrm>
            <a:off x="7552905" y="2869427"/>
            <a:ext cx="1395632" cy="33005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为什么需要网关</a:t>
            </a:r>
          </a:p>
        </p:txBody>
      </p: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68866EE4-106E-49A7-8DCA-B9309DA47E69}"/>
              </a:ext>
            </a:extLst>
          </p:cNvPr>
          <p:cNvGrpSpPr/>
          <p:nvPr/>
        </p:nvGrpSpPr>
        <p:grpSpPr>
          <a:xfrm>
            <a:off x="7740019" y="3161749"/>
            <a:ext cx="1005282" cy="612998"/>
            <a:chOff x="8768080" y="2839786"/>
            <a:chExt cx="1005282" cy="612998"/>
          </a:xfrm>
        </p:grpSpPr>
        <p:sp>
          <p:nvSpPr>
            <p:cNvPr id="247" name="矩形: 圆角 246">
              <a:extLst>
                <a:ext uri="{FF2B5EF4-FFF2-40B4-BE49-F238E27FC236}">
                  <a16:creationId xmlns:a16="http://schemas.microsoft.com/office/drawing/2014/main" id="{9855398B-7269-44DF-BE92-2FE948CB171E}"/>
                </a:ext>
              </a:extLst>
            </p:cNvPr>
            <p:cNvSpPr/>
            <p:nvPr/>
          </p:nvSpPr>
          <p:spPr>
            <a:xfrm>
              <a:off x="8893802" y="2938154"/>
              <a:ext cx="879560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31" name="矩形: 圆角 230">
              <a:extLst>
                <a:ext uri="{FF2B5EF4-FFF2-40B4-BE49-F238E27FC236}">
                  <a16:creationId xmlns:a16="http://schemas.microsoft.com/office/drawing/2014/main" id="{F54334E0-7D9A-4E3C-9522-6F33656C3C25}"/>
                </a:ext>
              </a:extLst>
            </p:cNvPr>
            <p:cNvSpPr/>
            <p:nvPr/>
          </p:nvSpPr>
          <p:spPr>
            <a:xfrm>
              <a:off x="8836021" y="2883890"/>
              <a:ext cx="879560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32" name="矩形: 圆角 231">
              <a:extLst>
                <a:ext uri="{FF2B5EF4-FFF2-40B4-BE49-F238E27FC236}">
                  <a16:creationId xmlns:a16="http://schemas.microsoft.com/office/drawing/2014/main" id="{EAD1DC3D-110F-450E-BF77-6A959D12C44E}"/>
                </a:ext>
              </a:extLst>
            </p:cNvPr>
            <p:cNvSpPr/>
            <p:nvPr/>
          </p:nvSpPr>
          <p:spPr>
            <a:xfrm>
              <a:off x="8768080" y="2839786"/>
              <a:ext cx="879560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</p:grpSp>
      <p:grpSp>
        <p:nvGrpSpPr>
          <p:cNvPr id="249" name="组合 248">
            <a:extLst>
              <a:ext uri="{FF2B5EF4-FFF2-40B4-BE49-F238E27FC236}">
                <a16:creationId xmlns:a16="http://schemas.microsoft.com/office/drawing/2014/main" id="{F0E130B0-9EFA-439D-AB86-83DF4850C4FA}"/>
              </a:ext>
            </a:extLst>
          </p:cNvPr>
          <p:cNvGrpSpPr/>
          <p:nvPr/>
        </p:nvGrpSpPr>
        <p:grpSpPr>
          <a:xfrm>
            <a:off x="7740019" y="4236847"/>
            <a:ext cx="1005282" cy="612998"/>
            <a:chOff x="8768080" y="2839786"/>
            <a:chExt cx="1005282" cy="612998"/>
          </a:xfrm>
        </p:grpSpPr>
        <p:sp>
          <p:nvSpPr>
            <p:cNvPr id="250" name="矩形: 圆角 249">
              <a:extLst>
                <a:ext uri="{FF2B5EF4-FFF2-40B4-BE49-F238E27FC236}">
                  <a16:creationId xmlns:a16="http://schemas.microsoft.com/office/drawing/2014/main" id="{29988842-CC3B-40DA-930C-8234543D069E}"/>
                </a:ext>
              </a:extLst>
            </p:cNvPr>
            <p:cNvSpPr/>
            <p:nvPr/>
          </p:nvSpPr>
          <p:spPr>
            <a:xfrm>
              <a:off x="8893802" y="2938154"/>
              <a:ext cx="879560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51" name="矩形: 圆角 250">
              <a:extLst>
                <a:ext uri="{FF2B5EF4-FFF2-40B4-BE49-F238E27FC236}">
                  <a16:creationId xmlns:a16="http://schemas.microsoft.com/office/drawing/2014/main" id="{7545EF2E-A6D8-44EE-8D97-1C528D84A028}"/>
                </a:ext>
              </a:extLst>
            </p:cNvPr>
            <p:cNvSpPr/>
            <p:nvPr/>
          </p:nvSpPr>
          <p:spPr>
            <a:xfrm>
              <a:off x="8836021" y="2883890"/>
              <a:ext cx="879560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52" name="矩形: 圆角 251">
              <a:extLst>
                <a:ext uri="{FF2B5EF4-FFF2-40B4-BE49-F238E27FC236}">
                  <a16:creationId xmlns:a16="http://schemas.microsoft.com/office/drawing/2014/main" id="{59FEF8D4-D298-4BC0-A7B1-B154B3AA2EE9}"/>
                </a:ext>
              </a:extLst>
            </p:cNvPr>
            <p:cNvSpPr/>
            <p:nvPr/>
          </p:nvSpPr>
          <p:spPr>
            <a:xfrm>
              <a:off x="8768080" y="2839786"/>
              <a:ext cx="879560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</p:grpSp>
      <p:sp>
        <p:nvSpPr>
          <p:cNvPr id="268" name="圆柱体 267">
            <a:extLst>
              <a:ext uri="{FF2B5EF4-FFF2-40B4-BE49-F238E27FC236}">
                <a16:creationId xmlns:a16="http://schemas.microsoft.com/office/drawing/2014/main" id="{2EB192CB-EE28-498A-B94B-F44F1FE52FB5}"/>
              </a:ext>
            </a:extLst>
          </p:cNvPr>
          <p:cNvSpPr/>
          <p:nvPr/>
        </p:nvSpPr>
        <p:spPr>
          <a:xfrm>
            <a:off x="10180320" y="3210099"/>
            <a:ext cx="985520" cy="617899"/>
          </a:xfrm>
          <a:prstGeom prst="can">
            <a:avLst/>
          </a:prstGeom>
          <a:solidFill>
            <a:srgbClr val="AD2B26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sp>
        <p:nvSpPr>
          <p:cNvPr id="269" name="圆柱体 268">
            <a:extLst>
              <a:ext uri="{FF2B5EF4-FFF2-40B4-BE49-F238E27FC236}">
                <a16:creationId xmlns:a16="http://schemas.microsoft.com/office/drawing/2014/main" id="{0920BA4F-1E38-4723-8319-C5320751B0B9}"/>
              </a:ext>
            </a:extLst>
          </p:cNvPr>
          <p:cNvSpPr/>
          <p:nvPr/>
        </p:nvSpPr>
        <p:spPr>
          <a:xfrm>
            <a:off x="10180823" y="4274726"/>
            <a:ext cx="985520" cy="617899"/>
          </a:xfrm>
          <a:prstGeom prst="can">
            <a:avLst/>
          </a:prstGeom>
          <a:solidFill>
            <a:srgbClr val="AD2B26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cxnSp>
        <p:nvCxnSpPr>
          <p:cNvPr id="271" name="直接箭头连接符 270">
            <a:extLst>
              <a:ext uri="{FF2B5EF4-FFF2-40B4-BE49-F238E27FC236}">
                <a16:creationId xmlns:a16="http://schemas.microsoft.com/office/drawing/2014/main" id="{6181997C-077A-4821-A916-3B503AA18B8F}"/>
              </a:ext>
            </a:extLst>
          </p:cNvPr>
          <p:cNvCxnSpPr>
            <a:cxnSpLocks/>
            <a:stCxn id="247" idx="3"/>
            <a:endCxn id="268" idx="2"/>
          </p:cNvCxnSpPr>
          <p:nvPr/>
        </p:nvCxnSpPr>
        <p:spPr>
          <a:xfrm>
            <a:off x="8745301" y="3517432"/>
            <a:ext cx="1435019" cy="1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箭头连接符 273">
            <a:extLst>
              <a:ext uri="{FF2B5EF4-FFF2-40B4-BE49-F238E27FC236}">
                <a16:creationId xmlns:a16="http://schemas.microsoft.com/office/drawing/2014/main" id="{0E0D5058-AA7D-4AD1-84EF-A54E36395C8B}"/>
              </a:ext>
            </a:extLst>
          </p:cNvPr>
          <p:cNvCxnSpPr>
            <a:stCxn id="250" idx="3"/>
            <a:endCxn id="269" idx="2"/>
          </p:cNvCxnSpPr>
          <p:nvPr/>
        </p:nvCxnSpPr>
        <p:spPr>
          <a:xfrm flipV="1">
            <a:off x="8745301" y="4583676"/>
            <a:ext cx="1435522" cy="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箭头: 上 280">
            <a:extLst>
              <a:ext uri="{FF2B5EF4-FFF2-40B4-BE49-F238E27FC236}">
                <a16:creationId xmlns:a16="http://schemas.microsoft.com/office/drawing/2014/main" id="{481325D8-065A-4BF3-92DB-F3B3746D0360}"/>
              </a:ext>
            </a:extLst>
          </p:cNvPr>
          <p:cNvSpPr/>
          <p:nvPr/>
        </p:nvSpPr>
        <p:spPr>
          <a:xfrm>
            <a:off x="7241216" y="2116482"/>
            <a:ext cx="947501" cy="624803"/>
          </a:xfrm>
          <a:prstGeom prst="upArrow">
            <a:avLst>
              <a:gd name="adj1" fmla="val 51406"/>
              <a:gd name="adj2" fmla="val 2886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注册</a:t>
            </a:r>
            <a:endParaRPr lang="en-US" altLang="zh-CN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ctr"/>
            <a:r>
              <a:rPr lang="zh-CN" altLang="en-US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发现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6043618" cy="2038834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网关功能：</a:t>
            </a:r>
            <a:endParaRPr kumimoji="1" lang="en-US" altLang="zh-CN"/>
          </a:p>
          <a:p>
            <a:r>
              <a:rPr kumimoji="1" lang="zh-CN" altLang="en-US"/>
              <a:t>身份认证和权限校验</a:t>
            </a:r>
            <a:endParaRPr kumimoji="1" lang="en-US" altLang="zh-CN"/>
          </a:p>
          <a:p>
            <a:r>
              <a:rPr kumimoji="1" lang="zh-CN" altLang="en-US"/>
              <a:t>服务路由、负载均衡</a:t>
            </a:r>
            <a:endParaRPr kumimoji="1" lang="en-US" altLang="zh-CN"/>
          </a:p>
          <a:p>
            <a:r>
              <a:rPr kumimoji="1" lang="zh-CN" altLang="en-US"/>
              <a:t>请求限流</a:t>
            </a:r>
            <a:endParaRPr kumimoji="1"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0CDED6B-8868-4EE6-ACE8-C49C68FE9041}"/>
              </a:ext>
            </a:extLst>
          </p:cNvPr>
          <p:cNvGrpSpPr/>
          <p:nvPr/>
        </p:nvGrpSpPr>
        <p:grpSpPr>
          <a:xfrm>
            <a:off x="6557973" y="1414287"/>
            <a:ext cx="3346583" cy="623158"/>
            <a:chOff x="6683233" y="1414287"/>
            <a:chExt cx="3346583" cy="623158"/>
          </a:xfrm>
        </p:grpSpPr>
        <p:sp>
          <p:nvSpPr>
            <p:cNvPr id="284" name="矩形: 圆角 283">
              <a:extLst>
                <a:ext uri="{FF2B5EF4-FFF2-40B4-BE49-F238E27FC236}">
                  <a16:creationId xmlns:a16="http://schemas.microsoft.com/office/drawing/2014/main" id="{D2335F74-253B-4992-B762-33AC08B65F92}"/>
                </a:ext>
              </a:extLst>
            </p:cNvPr>
            <p:cNvSpPr/>
            <p:nvPr/>
          </p:nvSpPr>
          <p:spPr>
            <a:xfrm>
              <a:off x="6901505" y="1522815"/>
              <a:ext cx="3128311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85" name="矩形: 圆角 284">
              <a:extLst>
                <a:ext uri="{FF2B5EF4-FFF2-40B4-BE49-F238E27FC236}">
                  <a16:creationId xmlns:a16="http://schemas.microsoft.com/office/drawing/2014/main" id="{6D070E70-2808-4603-9D2C-07002989CB2C}"/>
                </a:ext>
              </a:extLst>
            </p:cNvPr>
            <p:cNvSpPr/>
            <p:nvPr/>
          </p:nvSpPr>
          <p:spPr>
            <a:xfrm>
              <a:off x="6793927" y="1468551"/>
              <a:ext cx="3128311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86" name="矩形: 圆角 285">
              <a:extLst>
                <a:ext uri="{FF2B5EF4-FFF2-40B4-BE49-F238E27FC236}">
                  <a16:creationId xmlns:a16="http://schemas.microsoft.com/office/drawing/2014/main" id="{88195B3E-441A-4D67-97D7-C5CF487D840E}"/>
                </a:ext>
              </a:extLst>
            </p:cNvPr>
            <p:cNvSpPr/>
            <p:nvPr/>
          </p:nvSpPr>
          <p:spPr>
            <a:xfrm>
              <a:off x="6683233" y="1414287"/>
              <a:ext cx="3128311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Nacos</a:t>
              </a:r>
            </a:p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注册中心、配置管理服务</a:t>
              </a:r>
            </a:p>
          </p:txBody>
        </p:sp>
      </p:grpSp>
      <p:sp>
        <p:nvSpPr>
          <p:cNvPr id="287" name="箭头: 上 286">
            <a:extLst>
              <a:ext uri="{FF2B5EF4-FFF2-40B4-BE49-F238E27FC236}">
                <a16:creationId xmlns:a16="http://schemas.microsoft.com/office/drawing/2014/main" id="{42893067-E412-4674-A1F9-80C8B85EFACD}"/>
              </a:ext>
            </a:extLst>
          </p:cNvPr>
          <p:cNvSpPr/>
          <p:nvPr/>
        </p:nvSpPr>
        <p:spPr>
          <a:xfrm>
            <a:off x="8256300" y="2116482"/>
            <a:ext cx="947501" cy="624803"/>
          </a:xfrm>
          <a:prstGeom prst="upArrow">
            <a:avLst>
              <a:gd name="adj1" fmla="val 51406"/>
              <a:gd name="adj2" fmla="val 2886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读取</a:t>
            </a:r>
            <a:endParaRPr lang="en-US" altLang="zh-CN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ctr"/>
            <a:r>
              <a:rPr lang="zh-CN" altLang="en-US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配置</a:t>
            </a:r>
            <a:endParaRPr lang="en-US" altLang="zh-CN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BCDD0A1-4073-487D-A292-4F5E42029EF7}"/>
              </a:ext>
            </a:extLst>
          </p:cNvPr>
          <p:cNvGrpSpPr/>
          <p:nvPr/>
        </p:nvGrpSpPr>
        <p:grpSpPr>
          <a:xfrm>
            <a:off x="7745099" y="5311945"/>
            <a:ext cx="1005282" cy="612998"/>
            <a:chOff x="8768080" y="2839786"/>
            <a:chExt cx="1005282" cy="612998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3D411CD2-CF27-490B-ADBB-0371A97D05AD}"/>
                </a:ext>
              </a:extLst>
            </p:cNvPr>
            <p:cNvSpPr/>
            <p:nvPr/>
          </p:nvSpPr>
          <p:spPr>
            <a:xfrm>
              <a:off x="8893802" y="2938154"/>
              <a:ext cx="879560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BA97CB3E-00B9-46C0-A996-A2B6EA642F44}"/>
                </a:ext>
              </a:extLst>
            </p:cNvPr>
            <p:cNvSpPr/>
            <p:nvPr/>
          </p:nvSpPr>
          <p:spPr>
            <a:xfrm>
              <a:off x="8836021" y="2883890"/>
              <a:ext cx="879560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0F75ECE0-DF5B-43BC-858E-66A730BC12E0}"/>
                </a:ext>
              </a:extLst>
            </p:cNvPr>
            <p:cNvSpPr/>
            <p:nvPr/>
          </p:nvSpPr>
          <p:spPr>
            <a:xfrm>
              <a:off x="8768080" y="2839786"/>
              <a:ext cx="879560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</p:grpSp>
      <p:sp>
        <p:nvSpPr>
          <p:cNvPr id="39" name="圆柱体 38">
            <a:extLst>
              <a:ext uri="{FF2B5EF4-FFF2-40B4-BE49-F238E27FC236}">
                <a16:creationId xmlns:a16="http://schemas.microsoft.com/office/drawing/2014/main" id="{E13945CE-B0EB-4148-95FE-09E93C304755}"/>
              </a:ext>
            </a:extLst>
          </p:cNvPr>
          <p:cNvSpPr/>
          <p:nvPr/>
        </p:nvSpPr>
        <p:spPr>
          <a:xfrm>
            <a:off x="10180320" y="5356049"/>
            <a:ext cx="985520" cy="617899"/>
          </a:xfrm>
          <a:prstGeom prst="can">
            <a:avLst/>
          </a:prstGeom>
          <a:solidFill>
            <a:srgbClr val="AD2B26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93BA3743-2088-4016-8889-AE65237EBFA3}"/>
              </a:ext>
            </a:extLst>
          </p:cNvPr>
          <p:cNvCxnSpPr>
            <a:cxnSpLocks/>
            <a:stCxn id="35" idx="3"/>
            <a:endCxn id="39" idx="2"/>
          </p:cNvCxnSpPr>
          <p:nvPr/>
        </p:nvCxnSpPr>
        <p:spPr>
          <a:xfrm flipV="1">
            <a:off x="8750381" y="5664999"/>
            <a:ext cx="1429939" cy="2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63AC0319-8F01-447B-84F4-3A51B96EC9AB}"/>
              </a:ext>
            </a:extLst>
          </p:cNvPr>
          <p:cNvCxnSpPr>
            <a:cxnSpLocks/>
            <a:stCxn id="43" idx="3"/>
            <a:endCxn id="278" idx="1"/>
          </p:cNvCxnSpPr>
          <p:nvPr/>
        </p:nvCxnSpPr>
        <p:spPr>
          <a:xfrm>
            <a:off x="1837504" y="4504456"/>
            <a:ext cx="5715401" cy="1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1FC3BDF-8741-4236-8350-6BF68344F810}"/>
              </a:ext>
            </a:extLst>
          </p:cNvPr>
          <p:cNvGrpSpPr/>
          <p:nvPr/>
        </p:nvGrpSpPr>
        <p:grpSpPr>
          <a:xfrm>
            <a:off x="4055120" y="4217178"/>
            <a:ext cx="1292751" cy="664632"/>
            <a:chOff x="8768080" y="2839786"/>
            <a:chExt cx="1005282" cy="612998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CABAD66C-579A-4390-AC1F-3CBE290F3A30}"/>
                </a:ext>
              </a:extLst>
            </p:cNvPr>
            <p:cNvSpPr/>
            <p:nvPr/>
          </p:nvSpPr>
          <p:spPr>
            <a:xfrm>
              <a:off x="8893802" y="2938154"/>
              <a:ext cx="879560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2C12BE2F-E408-4623-A020-97752443D43F}"/>
                </a:ext>
              </a:extLst>
            </p:cNvPr>
            <p:cNvSpPr/>
            <p:nvPr/>
          </p:nvSpPr>
          <p:spPr>
            <a:xfrm>
              <a:off x="8836021" y="2883890"/>
              <a:ext cx="879560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6EF0DE0E-1E5D-4CA4-834D-6F25E41F22AD}"/>
                </a:ext>
              </a:extLst>
            </p:cNvPr>
            <p:cNvSpPr/>
            <p:nvPr/>
          </p:nvSpPr>
          <p:spPr>
            <a:xfrm>
              <a:off x="8768080" y="2839786"/>
              <a:ext cx="879560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网关</a:t>
              </a:r>
              <a:endPara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 algn="ctr"/>
              <a:r>
                <a:rPr lang="en-US" altLang="zh-CN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gateway</a:t>
              </a:r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8D184947-390C-49EC-8D2F-37A8547AFC4D}"/>
              </a:ext>
            </a:extLst>
          </p:cNvPr>
          <p:cNvCxnSpPr>
            <a:cxnSpLocks/>
            <a:stCxn id="43" idx="3"/>
            <a:endCxn id="61" idx="1"/>
          </p:cNvCxnSpPr>
          <p:nvPr/>
        </p:nvCxnSpPr>
        <p:spPr>
          <a:xfrm flipV="1">
            <a:off x="1837504" y="4496167"/>
            <a:ext cx="2217616" cy="8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0E5BB6D3-6901-429A-9F95-24376ED8C983}"/>
              </a:ext>
            </a:extLst>
          </p:cNvPr>
          <p:cNvCxnSpPr>
            <a:cxnSpLocks/>
            <a:stCxn id="61" idx="3"/>
            <a:endCxn id="232" idx="1"/>
          </p:cNvCxnSpPr>
          <p:nvPr/>
        </p:nvCxnSpPr>
        <p:spPr>
          <a:xfrm flipV="1">
            <a:off x="5186198" y="3419064"/>
            <a:ext cx="2553821" cy="1077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A64621DA-67C4-47BF-A6DD-9D3A79E3D501}"/>
              </a:ext>
            </a:extLst>
          </p:cNvPr>
          <p:cNvCxnSpPr>
            <a:cxnSpLocks/>
            <a:stCxn id="61" idx="3"/>
            <a:endCxn id="252" idx="1"/>
          </p:cNvCxnSpPr>
          <p:nvPr/>
        </p:nvCxnSpPr>
        <p:spPr>
          <a:xfrm flipV="1">
            <a:off x="5186198" y="4494162"/>
            <a:ext cx="2553821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40135681-BED3-453D-9ECA-7CC5B5BF86E9}"/>
              </a:ext>
            </a:extLst>
          </p:cNvPr>
          <p:cNvCxnSpPr>
            <a:cxnSpLocks/>
            <a:stCxn id="61" idx="3"/>
            <a:endCxn id="37" idx="1"/>
          </p:cNvCxnSpPr>
          <p:nvPr/>
        </p:nvCxnSpPr>
        <p:spPr>
          <a:xfrm>
            <a:off x="5186198" y="4496167"/>
            <a:ext cx="2558901" cy="1073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5BFDA85F-B687-4C12-86D5-4556AF450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49" y="4073888"/>
            <a:ext cx="868755" cy="861135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697C280-CCBF-4FB4-8105-07AA1A03B41E}"/>
              </a:ext>
            </a:extLst>
          </p:cNvPr>
          <p:cNvCxnSpPr>
            <a:cxnSpLocks/>
            <a:stCxn id="232" idx="2"/>
            <a:endCxn id="252" idx="0"/>
          </p:cNvCxnSpPr>
          <p:nvPr/>
        </p:nvCxnSpPr>
        <p:spPr>
          <a:xfrm>
            <a:off x="8179799" y="3676379"/>
            <a:ext cx="0" cy="5604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CAA2A5EA-E05D-4086-A58A-876FC49B78F2}"/>
              </a:ext>
            </a:extLst>
          </p:cNvPr>
          <p:cNvCxnSpPr>
            <a:cxnSpLocks/>
            <a:stCxn id="252" idx="2"/>
            <a:endCxn id="37" idx="0"/>
          </p:cNvCxnSpPr>
          <p:nvPr/>
        </p:nvCxnSpPr>
        <p:spPr>
          <a:xfrm>
            <a:off x="8179799" y="4751477"/>
            <a:ext cx="5080" cy="5604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33BA63F6-EFFA-452C-A60C-ED822B0E7389}"/>
              </a:ext>
            </a:extLst>
          </p:cNvPr>
          <p:cNvSpPr txBox="1"/>
          <p:nvPr/>
        </p:nvSpPr>
        <p:spPr>
          <a:xfrm>
            <a:off x="8173951" y="385755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Feign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2529705-8914-4AB8-B614-DEEA3AA39FED}"/>
              </a:ext>
            </a:extLst>
          </p:cNvPr>
          <p:cNvSpPr txBox="1"/>
          <p:nvPr/>
        </p:nvSpPr>
        <p:spPr>
          <a:xfrm>
            <a:off x="8203413" y="493690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Feign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4483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/>
      <p:bldP spid="268" grpId="0" animBg="1"/>
      <p:bldP spid="269" grpId="0" animBg="1"/>
      <p:bldP spid="281" grpId="0" animBg="1"/>
      <p:bldP spid="287" grpId="0" animBg="1"/>
      <p:bldP spid="39" grpId="0" animBg="1"/>
      <p:bldP spid="15" grpId="0"/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CB528B-CDA3-47A8-838D-A96D1DD7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A6E135-6C0D-4AB0-A5A5-CF57EB98B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网关的技术实现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5CA912-945B-457F-AD74-EDF5145AE8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在</a:t>
            </a:r>
            <a:r>
              <a:rPr lang="en-US" altLang="zh-CN"/>
              <a:t>SpringCloud</a:t>
            </a:r>
            <a:r>
              <a:rPr lang="zh-CN" altLang="en-US"/>
              <a:t>中网关的实现包括两种：</a:t>
            </a:r>
            <a:endParaRPr lang="en-US" altLang="zh-CN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/>
              <a:t>gateway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/>
              <a:t>zuul</a:t>
            </a:r>
          </a:p>
          <a:p>
            <a:r>
              <a:rPr lang="en-US" altLang="zh-CN"/>
              <a:t>Zuul</a:t>
            </a:r>
            <a:r>
              <a:rPr lang="zh-CN" altLang="en-US"/>
              <a:t>是基于</a:t>
            </a:r>
            <a:r>
              <a:rPr lang="en-US" altLang="zh-CN"/>
              <a:t>Servlet</a:t>
            </a:r>
            <a:r>
              <a:rPr lang="zh-CN" altLang="en-US"/>
              <a:t>的实现，属于阻塞式编程。而</a:t>
            </a:r>
            <a:r>
              <a:rPr lang="en-US" altLang="zh-CN"/>
              <a:t>SpringCloudGateway</a:t>
            </a:r>
            <a:r>
              <a:rPr lang="zh-CN" altLang="en-US"/>
              <a:t>则是基于</a:t>
            </a:r>
            <a:r>
              <a:rPr lang="en-US" altLang="zh-CN"/>
              <a:t>Spring5</a:t>
            </a:r>
            <a:r>
              <a:rPr lang="zh-CN" altLang="en-US"/>
              <a:t>中提供的</a:t>
            </a:r>
            <a:r>
              <a:rPr lang="en-US" altLang="zh-CN"/>
              <a:t>WebFlux</a:t>
            </a:r>
            <a:r>
              <a:rPr lang="zh-CN" altLang="en-US"/>
              <a:t>，属于响应式编程的实现，具备更好的性能。</a:t>
            </a:r>
          </a:p>
        </p:txBody>
      </p:sp>
    </p:spTree>
    <p:extLst>
      <p:ext uri="{BB962C8B-B14F-4D97-AF65-F5344CB8AC3E}">
        <p14:creationId xmlns:p14="http://schemas.microsoft.com/office/powerpoint/2010/main" val="3453764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1947DB4-5DE0-4B17-A9F9-37BF0B0E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网关的作用：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对用户请求做身份认证、权限校验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将用户请求路由到微服务，并实现负载均衡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对用户请求做限流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81B2BD-0878-4AF7-B910-769BC21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09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搭建网关服务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90244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搭建网关服务的步骤：</a:t>
            </a:r>
            <a:endParaRPr kumimoji="1" lang="en-US" altLang="zh-CN"/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/>
              <a:t>创建新的</a:t>
            </a:r>
            <a:r>
              <a:rPr kumimoji="1" lang="en-US" altLang="zh-CN"/>
              <a:t>module</a:t>
            </a:r>
            <a:r>
              <a:rPr kumimoji="1" lang="zh-CN" altLang="en-US"/>
              <a:t>，引入</a:t>
            </a:r>
            <a:r>
              <a:rPr kumimoji="1" lang="en-US" altLang="zh-CN"/>
              <a:t>SpringCloudGateway</a:t>
            </a:r>
            <a:r>
              <a:rPr kumimoji="1" lang="zh-CN" altLang="en-US"/>
              <a:t>的依赖和</a:t>
            </a:r>
            <a:r>
              <a:rPr kumimoji="1" lang="en-US" altLang="zh-CN"/>
              <a:t>nacos</a:t>
            </a:r>
            <a:r>
              <a:rPr kumimoji="1" lang="zh-CN" altLang="en-US"/>
              <a:t>的服务发现依赖：</a:t>
            </a: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E955A0-A580-448E-AB19-D1E664E6C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869" y="2625736"/>
            <a:ext cx="10592261" cy="3292183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&lt;!--网关依赖--&gt;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&gt;org.springframework.cloud&lt;/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&gt;spring-cloud-starter-gateway&lt;/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&lt;!--nacos服务发现依赖--&gt;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&gt;com.alibaba.cloud&lt;/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&gt;spring-cloud-starter-alibaba-nacos-discovery&lt;/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&gt;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79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搭建网关服务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517190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kumimoji="1" lang="zh-CN" altLang="en-US"/>
              <a:t>编写路由配置及</a:t>
            </a:r>
            <a:r>
              <a:rPr kumimoji="1" lang="en-US" altLang="zh-CN"/>
              <a:t>nacos</a:t>
            </a:r>
            <a:r>
              <a:rPr kumimoji="1" lang="zh-CN" altLang="en-US"/>
              <a:t>地址</a:t>
            </a:r>
            <a:endParaRPr kumimoji="1" lang="en-US" altLang="zh-CN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id="{DDD6D909-51E1-484C-82D3-2559C56B41D5}"/>
              </a:ext>
            </a:extLst>
          </p:cNvPr>
          <p:cNvSpPr txBox="1">
            <a:spLocks/>
          </p:cNvSpPr>
          <p:nvPr/>
        </p:nvSpPr>
        <p:spPr>
          <a:xfrm>
            <a:off x="721201" y="2245845"/>
            <a:ext cx="10749598" cy="4236236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dk1">
                    <a:lumMod val="100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dk1">
                    <a:lumMod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server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endParaRPr lang="en-US" altLang="zh-CN" sz="1200">
              <a:solidFill>
                <a:srgbClr val="00000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1200" b="1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</a:t>
            </a: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port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</a:t>
            </a:r>
            <a:r>
              <a:rPr lang="zh-CN" altLang="zh-CN" sz="1200">
                <a:solidFill>
                  <a:srgbClr val="0000FF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10010 </a:t>
            </a: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网关端口</a:t>
            </a:r>
            <a:endParaRPr lang="en-US" altLang="zh-CN" sz="1200" i="1">
              <a:solidFill>
                <a:srgbClr val="80808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spring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endParaRPr lang="en-US" altLang="zh-CN" sz="1200">
              <a:solidFill>
                <a:srgbClr val="00000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</a:t>
            </a: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application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endParaRPr lang="en-US" altLang="zh-CN" sz="1200">
              <a:solidFill>
                <a:srgbClr val="00000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name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gateway </a:t>
            </a: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服务名称</a:t>
            </a:r>
            <a:endParaRPr lang="en-US" altLang="zh-CN" sz="1200" i="1">
              <a:solidFill>
                <a:srgbClr val="80808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</a:t>
            </a: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cloud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endParaRPr lang="en-US" altLang="zh-CN" sz="1200">
              <a:solidFill>
                <a:srgbClr val="00000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nacos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endParaRPr lang="en-US" altLang="zh-CN" sz="1200">
              <a:solidFill>
                <a:srgbClr val="00000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</a:t>
            </a: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server-addr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localhost:8848 </a:t>
            </a: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nacos地址</a:t>
            </a:r>
            <a:endParaRPr lang="en-US" altLang="zh-CN" sz="1200" i="1">
              <a:solidFill>
                <a:srgbClr val="80808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</a:t>
            </a: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gateway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</a:t>
            </a:r>
            <a:endParaRPr lang="en-US" altLang="zh-CN" sz="1200">
              <a:solidFill>
                <a:srgbClr val="00000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</a:t>
            </a: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routes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</a:t>
            </a: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网关路由配置</a:t>
            </a:r>
            <a:endParaRPr lang="en-US" altLang="zh-CN" sz="1200" i="1">
              <a:solidFill>
                <a:srgbClr val="80808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- </a:t>
            </a: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id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user-service </a:t>
            </a: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路由id，自定义，只要唯一即可</a:t>
            </a:r>
            <a:endParaRPr lang="en-US" altLang="zh-CN" sz="1200" i="1">
              <a:solidFill>
                <a:srgbClr val="80808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  # uri: http://127.0.0.1:8081 # 路由的目标地址 http就是固定地址</a:t>
            </a:r>
            <a:endParaRPr lang="en-US" altLang="zh-CN" sz="1200" i="1">
              <a:solidFill>
                <a:srgbClr val="80808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  </a:t>
            </a: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uri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lb://userservice </a:t>
            </a: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路由的目标地址 lb就是负载均衡，后面跟服务名称</a:t>
            </a:r>
            <a:endParaRPr lang="en-US" altLang="zh-CN" sz="1200" i="1">
              <a:solidFill>
                <a:srgbClr val="80808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  </a:t>
            </a:r>
            <a:r>
              <a:rPr lang="zh-CN" altLang="zh-CN" sz="1200" b="1">
                <a:solidFill>
                  <a:srgbClr val="000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predicates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: </a:t>
            </a: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路由断言，也就是判断请求是否符合路由规则的条件</a:t>
            </a:r>
            <a:endParaRPr lang="en-US" altLang="zh-CN" sz="1200" i="1">
              <a:solidFill>
                <a:srgbClr val="808080"/>
              </a:solidFill>
              <a:latin typeface="JetBrains Mono" panose="02000009000000000000" pitchFamily="49" charset="0"/>
              <a:ea typeface="阿里巴巴普惠体" panose="00020600040101010101" pitchFamily="18" charset="-122"/>
              <a:cs typeface="JetBrains Mono" panose="02000009000000000000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            </a:t>
            </a:r>
            <a:r>
              <a:rPr lang="zh-CN" altLang="zh-CN" sz="1200">
                <a:solidFill>
                  <a:srgbClr val="00000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- Path=/user/** </a:t>
            </a:r>
            <a:r>
              <a:rPr lang="zh-CN" altLang="zh-CN" sz="1200" i="1">
                <a:solidFill>
                  <a:srgbClr val="808080"/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rPr>
              <a:t># 这个是按照路径匹配，只要以/user/开头就符合要求</a:t>
            </a:r>
            <a:endParaRPr kumimoji="1" lang="zh-CN" altLang="en-US" sz="1200"/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endParaRPr kumimoji="1"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31881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搭建网关服务</a:t>
            </a:r>
          </a:p>
        </p:txBody>
      </p:sp>
      <p:pic>
        <p:nvPicPr>
          <p:cNvPr id="47" name="图形 46">
            <a:extLst>
              <a:ext uri="{FF2B5EF4-FFF2-40B4-BE49-F238E27FC236}">
                <a16:creationId xmlns:a16="http://schemas.microsoft.com/office/drawing/2014/main" id="{D55A582E-33E8-4364-84C7-2BC4CD1BC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774" y="3793979"/>
            <a:ext cx="991032" cy="991032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406FDD6F-599D-4A1E-A52B-6391F47342DC}"/>
              </a:ext>
            </a:extLst>
          </p:cNvPr>
          <p:cNvSpPr/>
          <p:nvPr/>
        </p:nvSpPr>
        <p:spPr>
          <a:xfrm>
            <a:off x="4227534" y="4040083"/>
            <a:ext cx="1252603" cy="49882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Gateway</a:t>
            </a:r>
          </a:p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10010</a:t>
            </a:r>
            <a:endParaRPr lang="zh-CN" altLang="en-US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C4FABFC6-9F33-44AC-B822-0C1EA742C5C9}"/>
              </a:ext>
            </a:extLst>
          </p:cNvPr>
          <p:cNvSpPr/>
          <p:nvPr/>
        </p:nvSpPr>
        <p:spPr>
          <a:xfrm>
            <a:off x="7810863" y="3044377"/>
            <a:ext cx="1195352" cy="498824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userservice</a:t>
            </a:r>
          </a:p>
          <a:p>
            <a:pPr algn="ctr"/>
            <a:r>
              <a:rPr lang="en-US" altLang="zh-CN" sz="120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8081</a:t>
            </a:r>
            <a:endParaRPr lang="zh-CN" altLang="en-US" sz="120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D64ACE95-336A-48C8-8557-B48BCCF9A6A1}"/>
              </a:ext>
            </a:extLst>
          </p:cNvPr>
          <p:cNvSpPr/>
          <p:nvPr/>
        </p:nvSpPr>
        <p:spPr>
          <a:xfrm>
            <a:off x="7810865" y="4040083"/>
            <a:ext cx="1195352" cy="498824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userservice</a:t>
            </a:r>
          </a:p>
          <a:p>
            <a:pPr algn="ctr"/>
            <a:r>
              <a:rPr lang="en-US" altLang="zh-CN" sz="120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8082</a:t>
            </a:r>
            <a:endParaRPr lang="zh-CN" altLang="en-US" sz="120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C12BBA74-F231-4B1A-8F69-1014FE4DEA38}"/>
              </a:ext>
            </a:extLst>
          </p:cNvPr>
          <p:cNvSpPr/>
          <p:nvPr/>
        </p:nvSpPr>
        <p:spPr>
          <a:xfrm>
            <a:off x="7810863" y="5035789"/>
            <a:ext cx="1195352" cy="498824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orderservice</a:t>
            </a:r>
          </a:p>
          <a:p>
            <a:pPr algn="ctr"/>
            <a:r>
              <a:rPr lang="en-US" altLang="zh-CN" sz="120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8080</a:t>
            </a:r>
            <a:endParaRPr lang="zh-CN" altLang="en-US" sz="120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0C1293F6-120D-4148-B528-AA5C048A3F46}"/>
              </a:ext>
            </a:extLst>
          </p:cNvPr>
          <p:cNvSpPr/>
          <p:nvPr/>
        </p:nvSpPr>
        <p:spPr>
          <a:xfrm>
            <a:off x="5904936" y="1780893"/>
            <a:ext cx="3576965" cy="5171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</a:t>
            </a:r>
            <a:r>
              <a:rPr lang="zh-CN" altLang="en-US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注册中心</a:t>
            </a:r>
            <a:endParaRPr lang="en-US" altLang="zh-CN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10086</a:t>
            </a:r>
            <a:endParaRPr lang="zh-CN" altLang="en-US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00442BD3-C436-4668-A6CB-045F27DD2B56}"/>
              </a:ext>
            </a:extLst>
          </p:cNvPr>
          <p:cNvCxnSpPr>
            <a:cxnSpLocks/>
            <a:stCxn id="44" idx="3"/>
            <a:endCxn id="48" idx="3"/>
          </p:cNvCxnSpPr>
          <p:nvPr/>
        </p:nvCxnSpPr>
        <p:spPr>
          <a:xfrm flipV="1">
            <a:off x="9006215" y="2039488"/>
            <a:ext cx="475686" cy="1254301"/>
          </a:xfrm>
          <a:prstGeom prst="bentConnector3">
            <a:avLst>
              <a:gd name="adj1" fmla="val 1480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连接符: 肘形 50">
            <a:extLst>
              <a:ext uri="{FF2B5EF4-FFF2-40B4-BE49-F238E27FC236}">
                <a16:creationId xmlns:a16="http://schemas.microsoft.com/office/drawing/2014/main" id="{11925763-010F-40AB-B8D3-D7803F406C4F}"/>
              </a:ext>
            </a:extLst>
          </p:cNvPr>
          <p:cNvCxnSpPr>
            <a:cxnSpLocks/>
            <a:stCxn id="45" idx="3"/>
            <a:endCxn id="48" idx="3"/>
          </p:cNvCxnSpPr>
          <p:nvPr/>
        </p:nvCxnSpPr>
        <p:spPr>
          <a:xfrm flipV="1">
            <a:off x="9006217" y="2039488"/>
            <a:ext cx="475684" cy="2250007"/>
          </a:xfrm>
          <a:prstGeom prst="bentConnector3">
            <a:avLst>
              <a:gd name="adj1" fmla="val 1480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连接符: 肘形 52">
            <a:extLst>
              <a:ext uri="{FF2B5EF4-FFF2-40B4-BE49-F238E27FC236}">
                <a16:creationId xmlns:a16="http://schemas.microsoft.com/office/drawing/2014/main" id="{7376CEF2-5C24-4A1F-8FCC-E2EC7DBF1157}"/>
              </a:ext>
            </a:extLst>
          </p:cNvPr>
          <p:cNvCxnSpPr>
            <a:cxnSpLocks/>
            <a:stCxn id="46" idx="3"/>
            <a:endCxn id="48" idx="3"/>
          </p:cNvCxnSpPr>
          <p:nvPr/>
        </p:nvCxnSpPr>
        <p:spPr>
          <a:xfrm flipV="1">
            <a:off x="9006215" y="2039488"/>
            <a:ext cx="475686" cy="3245713"/>
          </a:xfrm>
          <a:prstGeom prst="bentConnector3">
            <a:avLst>
              <a:gd name="adj1" fmla="val 1480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8CAF0F7-176F-4DFE-8C3C-4A9190A0B5CF}"/>
              </a:ext>
            </a:extLst>
          </p:cNvPr>
          <p:cNvSpPr txBox="1"/>
          <p:nvPr/>
        </p:nvSpPr>
        <p:spPr>
          <a:xfrm>
            <a:off x="9768794" y="251784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服务注册</a:t>
            </a:r>
            <a:endParaRPr lang="en-US" altLang="zh-CN" sz="1200">
              <a:solidFill>
                <a:schemeClr val="dk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和发现</a:t>
            </a:r>
            <a:endParaRPr lang="zh-CN" altLang="en-US" sz="1200" dirty="0">
              <a:solidFill>
                <a:schemeClr val="dk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68A19ED-2B44-4B77-AD9F-8FFFABF998A1}"/>
              </a:ext>
            </a:extLst>
          </p:cNvPr>
          <p:cNvCxnSpPr>
            <a:stCxn id="47" idx="3"/>
            <a:endCxn id="4" idx="1"/>
          </p:cNvCxnSpPr>
          <p:nvPr/>
        </p:nvCxnSpPr>
        <p:spPr>
          <a:xfrm>
            <a:off x="1896806" y="4289495"/>
            <a:ext cx="2330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92D56A86-9814-4FFC-B4CD-46AD0113923D}"/>
              </a:ext>
            </a:extLst>
          </p:cNvPr>
          <p:cNvSpPr txBox="1"/>
          <p:nvPr/>
        </p:nvSpPr>
        <p:spPr>
          <a:xfrm>
            <a:off x="1803538" y="4376361"/>
            <a:ext cx="2636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http://127.0.0.1:10010/user/1</a:t>
            </a:r>
            <a:endParaRPr lang="zh-CN" altLang="en-US" sz="1200" dirty="0">
              <a:solidFill>
                <a:schemeClr val="dk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9" name="对话气泡: 圆角矩形 28">
            <a:extLst>
              <a:ext uri="{FF2B5EF4-FFF2-40B4-BE49-F238E27FC236}">
                <a16:creationId xmlns:a16="http://schemas.microsoft.com/office/drawing/2014/main" id="{A4EFF8F9-8635-4437-8C81-030D4D6E314B}"/>
              </a:ext>
            </a:extLst>
          </p:cNvPr>
          <p:cNvSpPr/>
          <p:nvPr/>
        </p:nvSpPr>
        <p:spPr>
          <a:xfrm>
            <a:off x="3404784" y="3953821"/>
            <a:ext cx="2636316" cy="884105"/>
          </a:xfrm>
          <a:prstGeom prst="wedgeRoundRectCallout">
            <a:avLst>
              <a:gd name="adj1" fmla="val 33803"/>
              <a:gd name="adj2" fmla="val -12889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routes:</a:t>
            </a:r>
          </a:p>
          <a:p>
            <a:pPr marL="171450" indent="-171450">
              <a:buFontTx/>
              <a:buChar char="-"/>
            </a:pPr>
            <a:r>
              <a:rPr lang="en-US" altLang="zh-CN" sz="120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/user/** </a:t>
            </a:r>
            <a:r>
              <a:rPr lang="en-US" altLang="zh-CN" sz="120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 lb:/userservice</a:t>
            </a:r>
          </a:p>
          <a:p>
            <a:r>
              <a:rPr lang="en-US" altLang="zh-CN" sz="120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 /order/** </a:t>
            </a:r>
            <a:r>
              <a:rPr lang="en-US" altLang="zh-CN" sz="1200">
                <a:solidFill>
                  <a:srgbClr val="AD2B2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 lb:/orderservice</a:t>
            </a:r>
          </a:p>
        </p:txBody>
      </p:sp>
      <p:cxnSp>
        <p:nvCxnSpPr>
          <p:cNvPr id="31" name="连接符: 肘形 30">
            <a:extLst>
              <a:ext uri="{FF2B5EF4-FFF2-40B4-BE49-F238E27FC236}">
                <a16:creationId xmlns:a16="http://schemas.microsoft.com/office/drawing/2014/main" id="{C2B2D073-0D93-40AA-973E-AA3655BBFBC7}"/>
              </a:ext>
            </a:extLst>
          </p:cNvPr>
          <p:cNvCxnSpPr>
            <a:stCxn id="48" idx="1"/>
            <a:endCxn id="4" idx="0"/>
          </p:cNvCxnSpPr>
          <p:nvPr/>
        </p:nvCxnSpPr>
        <p:spPr>
          <a:xfrm rot="10800000" flipV="1">
            <a:off x="4853836" y="2039487"/>
            <a:ext cx="1051100" cy="20005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45208D40-B783-4171-8C5D-BEFF1764CA37}"/>
              </a:ext>
            </a:extLst>
          </p:cNvPr>
          <p:cNvSpPr txBox="1"/>
          <p:nvPr/>
        </p:nvSpPr>
        <p:spPr>
          <a:xfrm>
            <a:off x="2881040" y="5009151"/>
            <a:ext cx="1346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1.</a:t>
            </a:r>
            <a:r>
              <a:rPr lang="zh-CN" altLang="en-US" sz="12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路由规则判断</a:t>
            </a:r>
            <a:endParaRPr lang="zh-CN" altLang="en-US" sz="1200" dirty="0">
              <a:solidFill>
                <a:schemeClr val="dk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07036AE-6C34-44D3-9BDD-C7DF0BDBBDA9}"/>
              </a:ext>
            </a:extLst>
          </p:cNvPr>
          <p:cNvSpPr txBox="1"/>
          <p:nvPr/>
        </p:nvSpPr>
        <p:spPr>
          <a:xfrm>
            <a:off x="4940572" y="2847645"/>
            <a:ext cx="1346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2.</a:t>
            </a:r>
            <a:r>
              <a:rPr lang="zh-CN" altLang="en-US" sz="12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拉取服务列表</a:t>
            </a:r>
            <a:endParaRPr lang="zh-CN" altLang="en-US" sz="1200" dirty="0">
              <a:solidFill>
                <a:schemeClr val="dk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225" name="直接箭头连接符 224">
            <a:extLst>
              <a:ext uri="{FF2B5EF4-FFF2-40B4-BE49-F238E27FC236}">
                <a16:creationId xmlns:a16="http://schemas.microsoft.com/office/drawing/2014/main" id="{C2C7732E-780D-4307-9F28-A8E03A7818CE}"/>
              </a:ext>
            </a:extLst>
          </p:cNvPr>
          <p:cNvCxnSpPr>
            <a:stCxn id="4" idx="3"/>
            <a:endCxn id="45" idx="1"/>
          </p:cNvCxnSpPr>
          <p:nvPr/>
        </p:nvCxnSpPr>
        <p:spPr>
          <a:xfrm>
            <a:off x="5480137" y="4289495"/>
            <a:ext cx="2330728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0E73EF09-304C-41B0-AC5D-774E55F11F8E}"/>
              </a:ext>
            </a:extLst>
          </p:cNvPr>
          <p:cNvCxnSpPr>
            <a:cxnSpLocks/>
            <a:stCxn id="4" idx="3"/>
            <a:endCxn id="44" idx="1"/>
          </p:cNvCxnSpPr>
          <p:nvPr/>
        </p:nvCxnSpPr>
        <p:spPr>
          <a:xfrm flipV="1">
            <a:off x="5480137" y="3293789"/>
            <a:ext cx="2330726" cy="99570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文本框 227">
            <a:extLst>
              <a:ext uri="{FF2B5EF4-FFF2-40B4-BE49-F238E27FC236}">
                <a16:creationId xmlns:a16="http://schemas.microsoft.com/office/drawing/2014/main" id="{20C8891A-29C2-49DD-97EC-3E36855A591C}"/>
              </a:ext>
            </a:extLst>
          </p:cNvPr>
          <p:cNvSpPr txBox="1"/>
          <p:nvPr/>
        </p:nvSpPr>
        <p:spPr>
          <a:xfrm>
            <a:off x="5779145" y="4070728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3.</a:t>
            </a:r>
            <a:r>
              <a:rPr lang="zh-CN" altLang="en-US" sz="12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负载均衡，发送请求</a:t>
            </a:r>
            <a:endParaRPr lang="zh-CN" altLang="en-US" sz="1200" dirty="0">
              <a:solidFill>
                <a:schemeClr val="dk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F5A9B2A2-8171-4D8A-9E9C-71AFA46D8E0D}"/>
              </a:ext>
            </a:extLst>
          </p:cNvPr>
          <p:cNvSpPr txBox="1"/>
          <p:nvPr/>
        </p:nvSpPr>
        <p:spPr>
          <a:xfrm>
            <a:off x="5507931" y="4369762"/>
            <a:ext cx="2423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dk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http://127.0.0.1:8082/user/1</a:t>
            </a:r>
            <a:endParaRPr lang="zh-CN" altLang="en-US" sz="1200" dirty="0">
              <a:solidFill>
                <a:schemeClr val="dk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7620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07552 0.1893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46" grpId="0" animBg="1"/>
      <p:bldP spid="48" grpId="0" animBg="1"/>
      <p:bldP spid="11" grpId="0"/>
      <p:bldP spid="71" grpId="0"/>
      <p:bldP spid="29" grpId="0" animBg="1"/>
      <p:bldP spid="29" grpId="1" animBg="1"/>
      <p:bldP spid="76" grpId="0"/>
      <p:bldP spid="78" grpId="0"/>
      <p:bldP spid="228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solidFill>
                  <a:schemeClr val="tx2"/>
                </a:solidFill>
              </a:rPr>
              <a:t>Nacos</a:t>
            </a:r>
            <a:r>
              <a:rPr kumimoji="1" lang="zh-CN" altLang="en-US">
                <a:solidFill>
                  <a:schemeClr val="tx2"/>
                </a:solidFill>
              </a:rPr>
              <a:t>配置管理</a:t>
            </a:r>
            <a:endParaRPr kumimoji="1" lang="zh-CN" altLang="en-US" dirty="0">
              <a:solidFill>
                <a:schemeClr val="tx2"/>
              </a:solidFill>
            </a:endParaRP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统一配置管理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6043618" cy="2483266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在</a:t>
            </a:r>
            <a:r>
              <a:rPr kumimoji="1" lang="en-US" altLang="zh-CN"/>
              <a:t>Nacos</a:t>
            </a:r>
            <a:r>
              <a:rPr kumimoji="1" lang="zh-CN" altLang="en-US"/>
              <a:t>中添加配置信息：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E26729-5102-496C-B2D0-C47D94892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02" y="2099034"/>
            <a:ext cx="10341350" cy="43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32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E2D5A4A-49C0-48D2-9667-005C59406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网关搭建步骤：</a:t>
            </a:r>
            <a:endParaRPr lang="en-US" altLang="zh-CN"/>
          </a:p>
          <a:p>
            <a:r>
              <a:rPr lang="zh-CN" altLang="en-US" sz="1400"/>
              <a:t>创建项目，引入</a:t>
            </a:r>
            <a:r>
              <a:rPr lang="en-US" altLang="zh-CN" sz="1400"/>
              <a:t>nacos</a:t>
            </a:r>
            <a:r>
              <a:rPr lang="zh-CN" altLang="en-US" sz="1400"/>
              <a:t>服务发现和</a:t>
            </a:r>
            <a:r>
              <a:rPr lang="en-US" altLang="zh-CN" sz="1400"/>
              <a:t>gateway</a:t>
            </a:r>
            <a:r>
              <a:rPr lang="zh-CN" altLang="en-US" sz="1400"/>
              <a:t>依赖</a:t>
            </a:r>
            <a:endParaRPr lang="en-US" altLang="zh-CN" sz="1400"/>
          </a:p>
          <a:p>
            <a:r>
              <a:rPr lang="zh-CN" altLang="en-US" sz="1400"/>
              <a:t>配置</a:t>
            </a:r>
            <a:r>
              <a:rPr lang="en-US" altLang="zh-CN" sz="1400"/>
              <a:t>application.yml</a:t>
            </a:r>
            <a:r>
              <a:rPr lang="zh-CN" altLang="en-US" sz="1400"/>
              <a:t>，包括服务基本信息、</a:t>
            </a:r>
            <a:r>
              <a:rPr lang="en-US" altLang="zh-CN" sz="1400"/>
              <a:t>nacos</a:t>
            </a:r>
            <a:r>
              <a:rPr lang="zh-CN" altLang="en-US" sz="1400"/>
              <a:t>地址、路由</a:t>
            </a:r>
            <a:endParaRPr lang="en-US" altLang="zh-CN" sz="1400"/>
          </a:p>
          <a:p>
            <a:pPr marL="0" indent="0">
              <a:buNone/>
            </a:pPr>
            <a:r>
              <a:rPr lang="zh-CN" altLang="en-US"/>
              <a:t>路由配置包括：</a:t>
            </a:r>
            <a:endParaRPr lang="en-US" altLang="zh-CN"/>
          </a:p>
          <a:p>
            <a:r>
              <a:rPr lang="zh-CN" altLang="en-US" sz="1400"/>
              <a:t>路由</a:t>
            </a:r>
            <a:r>
              <a:rPr lang="en-US" altLang="zh-CN" sz="1400"/>
              <a:t>id</a:t>
            </a:r>
            <a:r>
              <a:rPr lang="zh-CN" altLang="en-US" sz="1400"/>
              <a:t>：路由的唯一标示</a:t>
            </a:r>
            <a:endParaRPr lang="en-US" altLang="zh-CN" sz="1400"/>
          </a:p>
          <a:p>
            <a:r>
              <a:rPr lang="zh-CN" altLang="en-US" sz="1400"/>
              <a:t>路由目标（</a:t>
            </a:r>
            <a:r>
              <a:rPr lang="en-US" altLang="zh-CN" sz="1400"/>
              <a:t>uri</a:t>
            </a:r>
            <a:r>
              <a:rPr lang="zh-CN" altLang="en-US" sz="1400"/>
              <a:t>）：路由的目标地址，</a:t>
            </a:r>
            <a:r>
              <a:rPr lang="en-US" altLang="zh-CN" sz="1400"/>
              <a:t>http</a:t>
            </a:r>
            <a:r>
              <a:rPr lang="zh-CN" altLang="en-US" sz="1400"/>
              <a:t>代表固定地址，</a:t>
            </a:r>
            <a:r>
              <a:rPr lang="en-US" altLang="zh-CN" sz="1400"/>
              <a:t>lb</a:t>
            </a:r>
            <a:r>
              <a:rPr lang="zh-CN" altLang="en-US" sz="1400"/>
              <a:t>代表根据服务名负载均衡</a:t>
            </a:r>
            <a:endParaRPr lang="en-US" altLang="zh-CN" sz="1400"/>
          </a:p>
          <a:p>
            <a:r>
              <a:rPr lang="zh-CN" altLang="en-US" sz="1400"/>
              <a:t>路由断言（</a:t>
            </a:r>
            <a:r>
              <a:rPr lang="en-US" altLang="zh-CN" sz="1400"/>
              <a:t>predicates</a:t>
            </a:r>
            <a:r>
              <a:rPr lang="zh-CN" altLang="en-US" sz="1400"/>
              <a:t>）：判断路由的规则，</a:t>
            </a:r>
            <a:endParaRPr lang="en-US" altLang="zh-CN" sz="1400"/>
          </a:p>
          <a:p>
            <a:r>
              <a:rPr lang="zh-CN" altLang="en-US" sz="1400"/>
              <a:t>路由过滤器（</a:t>
            </a:r>
            <a:r>
              <a:rPr lang="en-US" altLang="zh-CN" sz="1400"/>
              <a:t>filters</a:t>
            </a:r>
            <a:r>
              <a:rPr lang="zh-CN" altLang="en-US" sz="1400"/>
              <a:t>）：对请求或响应做处理</a:t>
            </a:r>
            <a:endParaRPr lang="en-US" altLang="zh-CN" sz="1400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806ACD1-FEF4-46D4-8E60-1E9A0A07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Gateway-</a:t>
            </a:r>
            <a:r>
              <a:rPr lang="zh-CN" altLang="en-US"/>
              <a:t>搭建网关服务</a:t>
            </a:r>
          </a:p>
        </p:txBody>
      </p:sp>
    </p:spTree>
    <p:extLst>
      <p:ext uri="{BB962C8B-B14F-4D97-AF65-F5344CB8AC3E}">
        <p14:creationId xmlns:p14="http://schemas.microsoft.com/office/powerpoint/2010/main" val="1474252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路由断言工厂</a:t>
            </a:r>
            <a:r>
              <a:rPr lang="en-US" altLang="zh-CN"/>
              <a:t>Route Predicate Factory</a:t>
            </a:r>
            <a:endParaRPr lang="zh-CN" altLang="en-US"/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90244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网关路由可以配置的内容包括：</a:t>
            </a:r>
            <a:endParaRPr kumimoji="1" lang="en-US" altLang="zh-CN"/>
          </a:p>
          <a:p>
            <a:r>
              <a:rPr kumimoji="1" lang="zh-CN" altLang="en-US"/>
              <a:t>路由</a:t>
            </a:r>
            <a:r>
              <a:rPr kumimoji="1" lang="en-US" altLang="zh-CN"/>
              <a:t>id</a:t>
            </a:r>
            <a:r>
              <a:rPr kumimoji="1" lang="zh-CN" altLang="en-US"/>
              <a:t>：路由唯一标示</a:t>
            </a:r>
            <a:endParaRPr kumimoji="1" lang="en-US" altLang="zh-CN"/>
          </a:p>
          <a:p>
            <a:r>
              <a:rPr kumimoji="1" lang="en-US" altLang="zh-CN"/>
              <a:t>uri</a:t>
            </a:r>
            <a:r>
              <a:rPr kumimoji="1" lang="zh-CN" altLang="en-US"/>
              <a:t>：路由目的地，支持</a:t>
            </a:r>
            <a:r>
              <a:rPr kumimoji="1" lang="en-US" altLang="zh-CN"/>
              <a:t>lb</a:t>
            </a:r>
            <a:r>
              <a:rPr kumimoji="1" lang="zh-CN" altLang="en-US"/>
              <a:t>和</a:t>
            </a:r>
            <a:r>
              <a:rPr kumimoji="1" lang="en-US" altLang="zh-CN"/>
              <a:t>http</a:t>
            </a:r>
            <a:r>
              <a:rPr kumimoji="1" lang="zh-CN" altLang="en-US"/>
              <a:t>两种</a:t>
            </a:r>
            <a:endParaRPr kumimoji="1" lang="en-US" altLang="zh-CN"/>
          </a:p>
          <a:p>
            <a:r>
              <a:rPr kumimoji="1" lang="en-US" altLang="zh-CN">
                <a:solidFill>
                  <a:srgbClr val="AD2B26"/>
                </a:solidFill>
              </a:rPr>
              <a:t>predicates</a:t>
            </a:r>
            <a:r>
              <a:rPr kumimoji="1" lang="zh-CN" altLang="en-US">
                <a:solidFill>
                  <a:srgbClr val="AD2B26"/>
                </a:solidFill>
              </a:rPr>
              <a:t>：路由断言，判断请求是否符合要求，符合则转发到路由目的地</a:t>
            </a:r>
            <a:endParaRPr kumimoji="1" lang="en-US" altLang="zh-CN">
              <a:solidFill>
                <a:srgbClr val="AD2B26"/>
              </a:solidFill>
            </a:endParaRPr>
          </a:p>
          <a:p>
            <a:r>
              <a:rPr kumimoji="1" lang="en-US" altLang="zh-CN"/>
              <a:t>filters</a:t>
            </a:r>
            <a:r>
              <a:rPr kumimoji="1" lang="zh-CN" altLang="en-US"/>
              <a:t>：路由过滤器，处理请求或响应</a:t>
            </a:r>
            <a:endParaRPr kumimoji="1" lang="en-US" altLang="zh-CN"/>
          </a:p>
        </p:txBody>
      </p:sp>
    </p:spTree>
    <p:extLst>
      <p:ext uri="{BB962C8B-B14F-4D97-AF65-F5344CB8AC3E}">
        <p14:creationId xmlns:p14="http://schemas.microsoft.com/office/powerpoint/2010/main" val="296041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路由断言工厂</a:t>
            </a:r>
            <a:r>
              <a:rPr lang="en-US" altLang="zh-CN"/>
              <a:t>Route Predicate Factory</a:t>
            </a:r>
            <a:endParaRPr lang="zh-CN" altLang="en-US"/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902448"/>
          </a:xfrm>
        </p:spPr>
        <p:txBody>
          <a:bodyPr/>
          <a:lstStyle/>
          <a:p>
            <a:r>
              <a:rPr kumimoji="1" lang="zh-CN" altLang="en-US"/>
              <a:t>我们在配置文件中写的断言规则只是字符串，这些字符串会被</a:t>
            </a:r>
            <a:r>
              <a:rPr kumimoji="1" lang="en-US" altLang="zh-CN"/>
              <a:t>Predicate Factory</a:t>
            </a:r>
            <a:r>
              <a:rPr kumimoji="1" lang="zh-CN" altLang="en-US"/>
              <a:t>读取并处理，转变为路由判断的条件</a:t>
            </a:r>
            <a:endParaRPr kumimoji="1" lang="en-US" altLang="zh-CN"/>
          </a:p>
          <a:p>
            <a:r>
              <a:rPr kumimoji="1" lang="zh-CN" altLang="en-US"/>
              <a:t>例如</a:t>
            </a:r>
            <a:r>
              <a:rPr kumimoji="1" lang="en-US" altLang="zh-CN"/>
              <a:t>Path=/user/**</a:t>
            </a:r>
            <a:r>
              <a:rPr kumimoji="1" lang="zh-CN" altLang="en-US"/>
              <a:t>是按照路径匹配，这个规则是由</a:t>
            </a:r>
            <a:r>
              <a:rPr kumimoji="1" lang="en-US" altLang="zh-CN"/>
              <a:t>org.springframework.cloud.gateway.handler.predicate.PathRoutePredicateFactory</a:t>
            </a:r>
            <a:r>
              <a:rPr kumimoji="1" lang="zh-CN" altLang="en-US"/>
              <a:t>类来处理的</a:t>
            </a:r>
            <a:endParaRPr kumimoji="1" lang="en-US" altLang="zh-CN"/>
          </a:p>
          <a:p>
            <a:r>
              <a:rPr kumimoji="1" lang="zh-CN" altLang="en-US"/>
              <a:t>像这样的断言工厂在</a:t>
            </a:r>
            <a:r>
              <a:rPr kumimoji="1" lang="en-US" altLang="zh-CN"/>
              <a:t>SpringCloudGateway</a:t>
            </a:r>
            <a:r>
              <a:rPr kumimoji="1" lang="zh-CN" altLang="en-US"/>
              <a:t>还有十几个</a:t>
            </a: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</p:txBody>
      </p:sp>
    </p:spTree>
    <p:extLst>
      <p:ext uri="{BB962C8B-B14F-4D97-AF65-F5344CB8AC3E}">
        <p14:creationId xmlns:p14="http://schemas.microsoft.com/office/powerpoint/2010/main" val="1087076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r>
              <a:rPr lang="zh-CN" altLang="en-US"/>
              <a:t>路由断言工厂</a:t>
            </a:r>
            <a:r>
              <a:rPr lang="en-US" altLang="zh-CN"/>
              <a:t>Route Predicate Factory</a:t>
            </a:r>
            <a:endParaRPr lang="zh-CN" altLang="en-US"/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90244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/>
              <a:t>Spring</a:t>
            </a:r>
            <a:r>
              <a:rPr kumimoji="1" lang="zh-CN" altLang="en-US"/>
              <a:t>提供了</a:t>
            </a:r>
            <a:r>
              <a:rPr kumimoji="1" lang="en-US" altLang="zh-CN"/>
              <a:t>11</a:t>
            </a:r>
            <a:r>
              <a:rPr kumimoji="1" lang="zh-CN" altLang="en-US"/>
              <a:t>种基本的</a:t>
            </a:r>
            <a:r>
              <a:rPr kumimoji="1" lang="en-US" altLang="zh-CN"/>
              <a:t>Predicate</a:t>
            </a:r>
            <a:r>
              <a:rPr kumimoji="1" lang="zh-CN" altLang="en-US"/>
              <a:t>工厂：</a:t>
            </a:r>
            <a:endParaRPr kumimoji="1" lang="en-US" altLang="zh-CN"/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80DB2487-0184-4D45-B45C-E9A363825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39517"/>
              </p:ext>
            </p:extLst>
          </p:nvPr>
        </p:nvGraphicFramePr>
        <p:xfrm>
          <a:off x="731520" y="2120203"/>
          <a:ext cx="10021361" cy="43123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5462">
                  <a:extLst>
                    <a:ext uri="{9D8B030D-6E8A-4147-A177-3AD203B41FA5}">
                      <a16:colId xmlns:a16="http://schemas.microsoft.com/office/drawing/2014/main" val="3565621924"/>
                    </a:ext>
                  </a:extLst>
                </a:gridCol>
                <a:gridCol w="2974694">
                  <a:extLst>
                    <a:ext uri="{9D8B030D-6E8A-4147-A177-3AD203B41FA5}">
                      <a16:colId xmlns:a16="http://schemas.microsoft.com/office/drawing/2014/main" val="1399606027"/>
                    </a:ext>
                  </a:extLst>
                </a:gridCol>
                <a:gridCol w="5301205">
                  <a:extLst>
                    <a:ext uri="{9D8B030D-6E8A-4147-A177-3AD203B41FA5}">
                      <a16:colId xmlns:a16="http://schemas.microsoft.com/office/drawing/2014/main" val="2080543905"/>
                    </a:ext>
                  </a:extLst>
                </a:gridCol>
              </a:tblGrid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名称</a:t>
                      </a:r>
                    </a:p>
                  </a:txBody>
                  <a:tcPr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说明</a:t>
                      </a:r>
                    </a:p>
                  </a:txBody>
                  <a:tcPr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示例</a:t>
                      </a:r>
                    </a:p>
                  </a:txBody>
                  <a:tcPr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51449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After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是某个时间点后的请求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 After=2037-01-20T17:42:47.789-07:00[America/Denver]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142884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Before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是某个时间点之前的请求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 Before=2031-04-13T15:14:47.433+08:00[Asia/Shanghai]</a:t>
                      </a:r>
                      <a:endParaRPr lang="zh-CN" altLang="en-US" sz="12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88921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Between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是某两个时间点之前的请求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altLang="zh-CN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 Between=2037-01-20T17:42:47.789-07:00[America/Denver], 2037-01-21T17:42:47.789-07:00[America/Denver]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299964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Cookie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请求必须包含某些</a:t>
                      </a:r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cookie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 Cookie=chocolate, ch.p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820229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Header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请求必须包含某些</a:t>
                      </a:r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header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 Header=X-Request-Id, \d+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659878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Host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请求必须是访问某个</a:t>
                      </a:r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host</a:t>
                      </a:r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（域名）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 Host=**.somehost.org,**.anotherhost.org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22345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Method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请求方式必须是指定方式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 Method=GET,POST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91820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Path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请求路径必须符合指定规则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 Path=/red/{segment},/blue/</a:t>
                      </a:r>
                      <a:r>
                        <a:rPr lang="zh-CN" altLang="en-US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**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21198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Query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请求参数必须包含指定参数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 Query=name, Jack</a:t>
                      </a:r>
                      <a:r>
                        <a:rPr lang="zh-CN" altLang="en-US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或者</a:t>
                      </a: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 Query=name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780947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RemoteAddr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请求者的</a:t>
                      </a:r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ip</a:t>
                      </a:r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必须是指定范围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- RemoteAddr=192.168.1.1/24</a:t>
                      </a:r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161400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Weight</a:t>
                      </a:r>
                      <a:endParaRPr lang="zh-CN" altLang="en-US" sz="14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权重处理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71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975924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E2D5A4A-49C0-48D2-9667-005C59406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/>
              <a:t>PredicateFactory</a:t>
            </a:r>
            <a:r>
              <a:rPr lang="zh-CN" altLang="en-US"/>
              <a:t>的作用是什么？</a:t>
            </a:r>
            <a:endParaRPr lang="en-US" altLang="zh-CN"/>
          </a:p>
          <a:p>
            <a:pPr marL="266685" lvl="1"/>
            <a:r>
              <a:rPr lang="zh-CN" altLang="en-US" sz="16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读取用户定义的断言条件，对请求做出判断</a:t>
            </a:r>
            <a:endParaRPr lang="en-US" altLang="zh-CN" sz="1600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/>
              <a:t>Path=/user/**</a:t>
            </a:r>
            <a:r>
              <a:rPr lang="zh-CN" altLang="en-US"/>
              <a:t>是什么含义？</a:t>
            </a:r>
            <a:endParaRPr lang="en-US" altLang="zh-CN"/>
          </a:p>
          <a:p>
            <a:pPr marL="266685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路径是以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/user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开头的就认为是符合的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806ACD1-FEF4-46D4-8E60-1E9A0A07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Gateway-</a:t>
            </a:r>
            <a:r>
              <a:rPr lang="zh-CN" altLang="en-US"/>
              <a:t>路由断言工厂</a:t>
            </a:r>
          </a:p>
        </p:txBody>
      </p:sp>
    </p:spTree>
    <p:extLst>
      <p:ext uri="{BB962C8B-B14F-4D97-AF65-F5344CB8AC3E}">
        <p14:creationId xmlns:p14="http://schemas.microsoft.com/office/powerpoint/2010/main" val="1477883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路由过滤器 </a:t>
            </a:r>
            <a:r>
              <a:rPr lang="en-US" altLang="zh-CN"/>
              <a:t>GatewayFilter</a:t>
            </a:r>
            <a:endParaRPr lang="zh-CN" altLang="en-US"/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6513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/>
              <a:t>GatewayFilter</a:t>
            </a:r>
            <a:r>
              <a:rPr kumimoji="1" lang="zh-CN" altLang="en-US"/>
              <a:t>是网关中提供的一种过滤器，可以对进入网关的请求和微服务返回的响应做处理：</a:t>
            </a:r>
            <a:endParaRPr kumimoji="1" lang="en-US" altLang="zh-CN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B7C2E49-1553-4859-BA7E-6ED7D5BB5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227" y="3947178"/>
            <a:ext cx="665480" cy="66548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B33F4727-BA56-44FD-B0BF-B08F72FA73CA}"/>
              </a:ext>
            </a:extLst>
          </p:cNvPr>
          <p:cNvSpPr/>
          <p:nvPr/>
        </p:nvSpPr>
        <p:spPr>
          <a:xfrm>
            <a:off x="3638430" y="2646399"/>
            <a:ext cx="4094480" cy="3271520"/>
          </a:xfrm>
          <a:prstGeom prst="roundRect">
            <a:avLst>
              <a:gd name="adj" fmla="val 766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>
                <a:solidFill>
                  <a:srgbClr val="AD2B26"/>
                </a:solidFill>
              </a:rPr>
              <a:t>网关</a:t>
            </a:r>
            <a:r>
              <a:rPr lang="en-US" altLang="zh-CN">
                <a:solidFill>
                  <a:srgbClr val="AD2B26"/>
                </a:solidFill>
              </a:rPr>
              <a:t>Gateway</a:t>
            </a:r>
            <a:endParaRPr lang="zh-CN" altLang="en-US">
              <a:solidFill>
                <a:srgbClr val="AD2B26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6F6B6D1-BB8A-4B62-86A2-279AD6F46315}"/>
              </a:ext>
            </a:extLst>
          </p:cNvPr>
          <p:cNvGrpSpPr/>
          <p:nvPr/>
        </p:nvGrpSpPr>
        <p:grpSpPr>
          <a:xfrm>
            <a:off x="10157818" y="2928736"/>
            <a:ext cx="1005282" cy="612998"/>
            <a:chOff x="8768080" y="2839786"/>
            <a:chExt cx="1005282" cy="61299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E41B5D12-057B-48ED-8608-56AEBBA69DF2}"/>
                </a:ext>
              </a:extLst>
            </p:cNvPr>
            <p:cNvSpPr/>
            <p:nvPr/>
          </p:nvSpPr>
          <p:spPr>
            <a:xfrm>
              <a:off x="8893802" y="2938154"/>
              <a:ext cx="879560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4ECEBD7-FF7B-49A4-B7CD-004C964FC1E7}"/>
                </a:ext>
              </a:extLst>
            </p:cNvPr>
            <p:cNvSpPr/>
            <p:nvPr/>
          </p:nvSpPr>
          <p:spPr>
            <a:xfrm>
              <a:off x="8836021" y="2883890"/>
              <a:ext cx="879560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24D6DB46-CF5A-4786-93FE-4D85AD5E7ECA}"/>
                </a:ext>
              </a:extLst>
            </p:cNvPr>
            <p:cNvSpPr/>
            <p:nvPr/>
          </p:nvSpPr>
          <p:spPr>
            <a:xfrm>
              <a:off x="8768080" y="2839786"/>
              <a:ext cx="879560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9DC022F-AC87-4D92-BD43-7E51AC27A431}"/>
              </a:ext>
            </a:extLst>
          </p:cNvPr>
          <p:cNvGrpSpPr/>
          <p:nvPr/>
        </p:nvGrpSpPr>
        <p:grpSpPr>
          <a:xfrm>
            <a:off x="10157818" y="4022603"/>
            <a:ext cx="1005282" cy="612998"/>
            <a:chOff x="8768080" y="2839786"/>
            <a:chExt cx="1005282" cy="612998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6DE6C91-C180-43A3-8AB6-A5BA4AC2577C}"/>
                </a:ext>
              </a:extLst>
            </p:cNvPr>
            <p:cNvSpPr/>
            <p:nvPr/>
          </p:nvSpPr>
          <p:spPr>
            <a:xfrm>
              <a:off x="8893802" y="2938154"/>
              <a:ext cx="879560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D8AB3BF-5C68-4604-A6E7-35A33CA3B12C}"/>
                </a:ext>
              </a:extLst>
            </p:cNvPr>
            <p:cNvSpPr/>
            <p:nvPr/>
          </p:nvSpPr>
          <p:spPr>
            <a:xfrm>
              <a:off x="8836021" y="2883890"/>
              <a:ext cx="879560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0C29E5AD-EF40-49E5-B41E-548FDD23AE60}"/>
                </a:ext>
              </a:extLst>
            </p:cNvPr>
            <p:cNvSpPr/>
            <p:nvPr/>
          </p:nvSpPr>
          <p:spPr>
            <a:xfrm>
              <a:off x="8768080" y="2839786"/>
              <a:ext cx="879560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C86E815-FDEA-4C3C-9C75-3FE3F671DCD2}"/>
              </a:ext>
            </a:extLst>
          </p:cNvPr>
          <p:cNvGrpSpPr/>
          <p:nvPr/>
        </p:nvGrpSpPr>
        <p:grpSpPr>
          <a:xfrm>
            <a:off x="10157818" y="5116469"/>
            <a:ext cx="1005282" cy="612998"/>
            <a:chOff x="8768080" y="2839786"/>
            <a:chExt cx="1005282" cy="612998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3A0AB4A-0266-46A1-B194-7687A07FC05C}"/>
                </a:ext>
              </a:extLst>
            </p:cNvPr>
            <p:cNvSpPr/>
            <p:nvPr/>
          </p:nvSpPr>
          <p:spPr>
            <a:xfrm>
              <a:off x="8893802" y="2938154"/>
              <a:ext cx="879560" cy="51463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66FB47F6-9D32-4C6B-B4B7-27CCDF09A219}"/>
                </a:ext>
              </a:extLst>
            </p:cNvPr>
            <p:cNvSpPr/>
            <p:nvPr/>
          </p:nvSpPr>
          <p:spPr>
            <a:xfrm>
              <a:off x="8836021" y="2883890"/>
              <a:ext cx="879560" cy="51463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141DAA72-7B02-4E3F-A010-50BDFCE11373}"/>
                </a:ext>
              </a:extLst>
            </p:cNvPr>
            <p:cNvSpPr/>
            <p:nvPr/>
          </p:nvSpPr>
          <p:spPr>
            <a:xfrm>
              <a:off x="8768080" y="2839786"/>
              <a:ext cx="879560" cy="514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微服务</a:t>
              </a:r>
            </a:p>
          </p:txBody>
        </p:sp>
      </p:grp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C3D31EE-56D0-4ED7-A90C-EBF0946C067A}"/>
              </a:ext>
            </a:extLst>
          </p:cNvPr>
          <p:cNvCxnSpPr>
            <a:cxnSpLocks/>
            <a:stCxn id="6" idx="3"/>
            <a:endCxn id="2" idx="1"/>
          </p:cNvCxnSpPr>
          <p:nvPr/>
        </p:nvCxnSpPr>
        <p:spPr>
          <a:xfrm>
            <a:off x="1671707" y="4279918"/>
            <a:ext cx="1966723" cy="2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F2E7A97-3076-422E-9FA7-BC6EF25C1FF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732910" y="3186051"/>
            <a:ext cx="2424908" cy="1096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59A10CB-D384-4BB4-9F2F-2A459493EA9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732910" y="4279918"/>
            <a:ext cx="2424908" cy="2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6E16EE6-2ABB-46B1-9213-4608A708F06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7732910" y="4282159"/>
            <a:ext cx="2424908" cy="1091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矩形: 圆角 255">
            <a:extLst>
              <a:ext uri="{FF2B5EF4-FFF2-40B4-BE49-F238E27FC236}">
                <a16:creationId xmlns:a16="http://schemas.microsoft.com/office/drawing/2014/main" id="{310AE256-605B-4D76-82EA-2EFAC015EFE7}"/>
              </a:ext>
            </a:extLst>
          </p:cNvPr>
          <p:cNvSpPr/>
          <p:nvPr/>
        </p:nvSpPr>
        <p:spPr>
          <a:xfrm>
            <a:off x="4284032" y="3207593"/>
            <a:ext cx="358211" cy="214362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路由</a:t>
            </a:r>
          </a:p>
        </p:txBody>
      </p:sp>
      <p:cxnSp>
        <p:nvCxnSpPr>
          <p:cNvPr id="262" name="直接箭头连接符 261">
            <a:extLst>
              <a:ext uri="{FF2B5EF4-FFF2-40B4-BE49-F238E27FC236}">
                <a16:creationId xmlns:a16="http://schemas.microsoft.com/office/drawing/2014/main" id="{86348D84-D168-41AF-BFD3-13FF7D559B6A}"/>
              </a:ext>
            </a:extLst>
          </p:cNvPr>
          <p:cNvCxnSpPr>
            <a:cxnSpLocks/>
            <a:endCxn id="256" idx="1"/>
          </p:cNvCxnSpPr>
          <p:nvPr/>
        </p:nvCxnSpPr>
        <p:spPr>
          <a:xfrm flipV="1">
            <a:off x="3638430" y="4279408"/>
            <a:ext cx="645602" cy="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E4BC9770-9FD3-47BB-831A-0A07D6DEA194}"/>
              </a:ext>
            </a:extLst>
          </p:cNvPr>
          <p:cNvSpPr/>
          <p:nvPr/>
        </p:nvSpPr>
        <p:spPr>
          <a:xfrm>
            <a:off x="5333541" y="3207593"/>
            <a:ext cx="358211" cy="214362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过滤器</a:t>
            </a:r>
          </a:p>
        </p:txBody>
      </p:sp>
      <p:cxnSp>
        <p:nvCxnSpPr>
          <p:cNvPr id="267" name="直接箭头连接符 266">
            <a:extLst>
              <a:ext uri="{FF2B5EF4-FFF2-40B4-BE49-F238E27FC236}">
                <a16:creationId xmlns:a16="http://schemas.microsoft.com/office/drawing/2014/main" id="{DB285456-1D74-4E18-BEBF-D02F149EB4ED}"/>
              </a:ext>
            </a:extLst>
          </p:cNvPr>
          <p:cNvCxnSpPr>
            <a:cxnSpLocks/>
            <a:stCxn id="256" idx="3"/>
          </p:cNvCxnSpPr>
          <p:nvPr/>
        </p:nvCxnSpPr>
        <p:spPr>
          <a:xfrm>
            <a:off x="4642243" y="4279408"/>
            <a:ext cx="656601" cy="535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CBE0257C-BBE4-42F2-A39A-99E80B507353}"/>
              </a:ext>
            </a:extLst>
          </p:cNvPr>
          <p:cNvSpPr/>
          <p:nvPr/>
        </p:nvSpPr>
        <p:spPr>
          <a:xfrm>
            <a:off x="6126954" y="3207593"/>
            <a:ext cx="358211" cy="214362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过滤器</a:t>
            </a: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336DDF8F-3894-4E36-A584-30E31FB43D23}"/>
              </a:ext>
            </a:extLst>
          </p:cNvPr>
          <p:cNvSpPr/>
          <p:nvPr/>
        </p:nvSpPr>
        <p:spPr>
          <a:xfrm>
            <a:off x="6920367" y="3207593"/>
            <a:ext cx="358211" cy="214362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过滤器</a:t>
            </a:r>
          </a:p>
        </p:txBody>
      </p:sp>
      <p:cxnSp>
        <p:nvCxnSpPr>
          <p:cNvPr id="273" name="直接箭头连接符 272">
            <a:extLst>
              <a:ext uri="{FF2B5EF4-FFF2-40B4-BE49-F238E27FC236}">
                <a16:creationId xmlns:a16="http://schemas.microsoft.com/office/drawing/2014/main" id="{AA6F9B05-F6F4-4E05-997B-DA5609ACB8F7}"/>
              </a:ext>
            </a:extLst>
          </p:cNvPr>
          <p:cNvCxnSpPr/>
          <p:nvPr/>
        </p:nvCxnSpPr>
        <p:spPr>
          <a:xfrm>
            <a:off x="5685670" y="4815315"/>
            <a:ext cx="4412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7B561290-59EC-48A8-A3A3-0BD9D16E947C}"/>
              </a:ext>
            </a:extLst>
          </p:cNvPr>
          <p:cNvCxnSpPr/>
          <p:nvPr/>
        </p:nvCxnSpPr>
        <p:spPr>
          <a:xfrm>
            <a:off x="6479083" y="4820635"/>
            <a:ext cx="4412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5E489F65-F72C-41D6-937F-598A70CA19DB}"/>
              </a:ext>
            </a:extLst>
          </p:cNvPr>
          <p:cNvCxnSpPr>
            <a:cxnSpLocks/>
          </p:cNvCxnSpPr>
          <p:nvPr/>
        </p:nvCxnSpPr>
        <p:spPr>
          <a:xfrm flipV="1">
            <a:off x="7278578" y="4269633"/>
            <a:ext cx="454332" cy="545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接箭头连接符 276">
            <a:extLst>
              <a:ext uri="{FF2B5EF4-FFF2-40B4-BE49-F238E27FC236}">
                <a16:creationId xmlns:a16="http://schemas.microsoft.com/office/drawing/2014/main" id="{28911055-C177-4A64-AC68-A6C62F3F2672}"/>
              </a:ext>
            </a:extLst>
          </p:cNvPr>
          <p:cNvCxnSpPr>
            <a:cxnSpLocks/>
          </p:cNvCxnSpPr>
          <p:nvPr/>
        </p:nvCxnSpPr>
        <p:spPr>
          <a:xfrm flipH="1" flipV="1">
            <a:off x="7278578" y="3721579"/>
            <a:ext cx="454332" cy="54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接箭头连接符 278">
            <a:extLst>
              <a:ext uri="{FF2B5EF4-FFF2-40B4-BE49-F238E27FC236}">
                <a16:creationId xmlns:a16="http://schemas.microsoft.com/office/drawing/2014/main" id="{974F0A3F-2851-4BBF-9CC1-8BBF284A8883}"/>
              </a:ext>
            </a:extLst>
          </p:cNvPr>
          <p:cNvCxnSpPr/>
          <p:nvPr/>
        </p:nvCxnSpPr>
        <p:spPr>
          <a:xfrm flipH="1">
            <a:off x="6479083" y="3721579"/>
            <a:ext cx="4412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422B2FA9-AD4B-4C37-8F52-75A84E01A54A}"/>
              </a:ext>
            </a:extLst>
          </p:cNvPr>
          <p:cNvCxnSpPr/>
          <p:nvPr/>
        </p:nvCxnSpPr>
        <p:spPr>
          <a:xfrm flipH="1">
            <a:off x="5685670" y="3721579"/>
            <a:ext cx="4412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EB836B4F-B9C3-4E00-9A0F-4340C7A3CB24}"/>
              </a:ext>
            </a:extLst>
          </p:cNvPr>
          <p:cNvCxnSpPr>
            <a:cxnSpLocks/>
            <a:endCxn id="256" idx="3"/>
          </p:cNvCxnSpPr>
          <p:nvPr/>
        </p:nvCxnSpPr>
        <p:spPr>
          <a:xfrm flipH="1">
            <a:off x="4642243" y="3735454"/>
            <a:ext cx="691298" cy="543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2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6" grpId="0" animBg="1"/>
      <p:bldP spid="44" grpId="0" animBg="1"/>
      <p:bldP spid="51" grpId="0" animBg="1"/>
      <p:bldP spid="5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过滤器工厂 </a:t>
            </a:r>
            <a:r>
              <a:rPr lang="en-US" altLang="zh-CN"/>
              <a:t>GatewayFilterFactory</a:t>
            </a:r>
            <a:endParaRPr lang="zh-CN" altLang="en-US"/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90244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>
                <a:solidFill>
                  <a:schemeClr val="dk1">
                    <a:lumMod val="100000"/>
                  </a:schemeClr>
                </a:solidFill>
              </a:rPr>
              <a:t>Spring</a:t>
            </a:r>
            <a:r>
              <a:rPr kumimoji="1" lang="zh-CN" altLang="en-US">
                <a:solidFill>
                  <a:schemeClr val="dk1">
                    <a:lumMod val="100000"/>
                  </a:schemeClr>
                </a:solidFill>
              </a:rPr>
              <a:t>提供了</a:t>
            </a:r>
            <a:r>
              <a:rPr kumimoji="1" lang="en-US" altLang="zh-CN">
                <a:solidFill>
                  <a:schemeClr val="dk1">
                    <a:lumMod val="100000"/>
                  </a:schemeClr>
                </a:solidFill>
              </a:rPr>
              <a:t>31</a:t>
            </a:r>
            <a:r>
              <a:rPr kumimoji="1" lang="zh-CN" altLang="en-US">
                <a:solidFill>
                  <a:schemeClr val="dk1">
                    <a:lumMod val="100000"/>
                  </a:schemeClr>
                </a:solidFill>
              </a:rPr>
              <a:t>种不同的路由过滤器工厂。例如：</a:t>
            </a:r>
            <a:endParaRPr kumimoji="1" lang="en-US" altLang="zh-CN">
              <a:solidFill>
                <a:schemeClr val="dk1">
                  <a:lumMod val="100000"/>
                </a:schemeClr>
              </a:solidFill>
            </a:endParaRPr>
          </a:p>
        </p:txBody>
      </p:sp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9717E0A5-A551-43F2-8D23-A9EB3B03C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53113"/>
              </p:ext>
            </p:extLst>
          </p:nvPr>
        </p:nvGraphicFramePr>
        <p:xfrm>
          <a:off x="731521" y="2497158"/>
          <a:ext cx="10749598" cy="37096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60188">
                  <a:extLst>
                    <a:ext uri="{9D8B030D-6E8A-4147-A177-3AD203B41FA5}">
                      <a16:colId xmlns:a16="http://schemas.microsoft.com/office/drawing/2014/main" val="2062818906"/>
                    </a:ext>
                  </a:extLst>
                </a:gridCol>
                <a:gridCol w="7389410">
                  <a:extLst>
                    <a:ext uri="{9D8B030D-6E8A-4147-A177-3AD203B41FA5}">
                      <a16:colId xmlns:a16="http://schemas.microsoft.com/office/drawing/2014/main" val="873154339"/>
                    </a:ext>
                  </a:extLst>
                </a:gridCol>
              </a:tblGrid>
              <a:tr h="5299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名称</a:t>
                      </a:r>
                    </a:p>
                  </a:txBody>
                  <a:tcPr anchor="ctr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/>
                        <a:t>说明</a:t>
                      </a:r>
                    </a:p>
                  </a:txBody>
                  <a:tcPr anchor="ctr"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87931"/>
                  </a:ext>
                </a:extLst>
              </a:tr>
              <a:tr h="5299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AddRequestHeader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/>
                        <a:t>给当前请求添加一个请求头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975126"/>
                  </a:ext>
                </a:extLst>
              </a:tr>
              <a:tr h="5299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RemoveRequestHeader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/>
                        <a:t>移除请求中的一个请求头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672148"/>
                  </a:ext>
                </a:extLst>
              </a:tr>
              <a:tr h="5299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AddResponseHeader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/>
                        <a:t>给响应结果中添加一个响应头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9623125"/>
                  </a:ext>
                </a:extLst>
              </a:tr>
              <a:tr h="5299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RemoveResponseHeader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/>
                        <a:t>从响应结果中移除有一个响应头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432209"/>
                  </a:ext>
                </a:extLst>
              </a:tr>
              <a:tr h="52995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/>
                        <a:t>RequestRateLimiter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/>
                        <a:t>限制请求的流量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214752"/>
                  </a:ext>
                </a:extLst>
              </a:tr>
              <a:tr h="52995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440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933095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65411D-3966-477A-874C-0F07640D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过滤器工厂 </a:t>
            </a:r>
            <a:r>
              <a:rPr lang="en-US" altLang="zh-CN"/>
              <a:t>GatewayFilterFactory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6C441C-AA29-47B1-B27E-18338D383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给所有进入</a:t>
            </a:r>
            <a:r>
              <a:rPr lang="en-US" altLang="zh-CN"/>
              <a:t>userservice</a:t>
            </a:r>
            <a:r>
              <a:rPr lang="zh-CN" altLang="en-US"/>
              <a:t>的请求添加一个请求头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222389-8C32-48D3-8000-81A9FC1019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给所有进入</a:t>
            </a:r>
            <a:r>
              <a:rPr lang="en-US" altLang="zh-CN"/>
              <a:t>userservice</a:t>
            </a:r>
            <a:r>
              <a:rPr lang="zh-CN" altLang="en-US"/>
              <a:t>的请求添加一个请求头：</a:t>
            </a:r>
            <a:r>
              <a:rPr lang="en-US" altLang="zh-CN"/>
              <a:t>Truth=itcast is freaking awesome!</a:t>
            </a:r>
          </a:p>
          <a:p>
            <a:endParaRPr lang="en-US" altLang="zh-CN"/>
          </a:p>
          <a:p>
            <a:r>
              <a:rPr lang="zh-CN" altLang="en-US"/>
              <a:t>实现方式：在</a:t>
            </a:r>
            <a:r>
              <a:rPr lang="en-US" altLang="zh-CN"/>
              <a:t>gateway</a:t>
            </a:r>
            <a:r>
              <a:rPr lang="zh-CN" altLang="en-US"/>
              <a:t>中修改</a:t>
            </a:r>
            <a:r>
              <a:rPr lang="en-US" altLang="zh-CN"/>
              <a:t>application.yml</a:t>
            </a:r>
            <a:r>
              <a:rPr lang="zh-CN" altLang="en-US"/>
              <a:t>文件，给</a:t>
            </a:r>
            <a:r>
              <a:rPr lang="en-US" altLang="zh-CN"/>
              <a:t>userservice</a:t>
            </a:r>
            <a:r>
              <a:rPr lang="zh-CN" altLang="en-US"/>
              <a:t>的路由添加过滤器：</a:t>
            </a:r>
            <a:endParaRPr lang="en-US" altLang="zh-CN"/>
          </a:p>
          <a:p>
            <a:endParaRPr lang="zh-CN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10DEFA3-59F9-478F-993B-6573AA50D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092" y="3043927"/>
            <a:ext cx="7760458" cy="2482283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spring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cloud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gateway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routes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网关路由配置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user-service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uri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lb://userservice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predicates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 Path=/user/**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filters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过滤器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 AddRequestHeader=Truth, Itcast is freaking awesome!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添加请求头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25291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过滤器工厂 </a:t>
            </a:r>
            <a:r>
              <a:rPr lang="en-US" altLang="zh-CN"/>
              <a:t>GatewayFilterFactory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默认过滤器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90244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如果要对所有的路由都生效，则可以将过滤器工厂写到</a:t>
            </a:r>
            <a:r>
              <a:rPr kumimoji="1" lang="en-US" altLang="zh-CN"/>
              <a:t>default</a:t>
            </a:r>
            <a:r>
              <a:rPr kumimoji="1" lang="zh-CN" altLang="en-US"/>
              <a:t>下。格式如下：</a:t>
            </a: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9DCF87-02F6-42B0-A687-36DBE7689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0" y="2150134"/>
            <a:ext cx="10728958" cy="4398448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spring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application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gateway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服务名称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cloud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nacos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server-addr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localhost:8848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nacos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地址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gateway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routes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网关路由配置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user-service 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uri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lb://userservice 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predicates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- Path=/user/** 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-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order-service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uri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lb://orderservice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predicates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- Path=/order/**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default-filters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lang="zh-CN" altLang="en-US" sz="1300" i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默认过滤器，会对所有的路由请求都生效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- AddRequestHeader=Truth, Itcast is freaking awesome!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添加请求头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87053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E2D5A4A-49C0-48D2-9667-005C59406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过滤器的作用是什么？</a:t>
            </a:r>
            <a:endParaRPr lang="en-US" altLang="zh-CN"/>
          </a:p>
          <a:p>
            <a:pPr lvl="1" indent="-342900">
              <a:buFont typeface="+mj-ea"/>
              <a:buAutoNum type="circleNumDbPlain"/>
            </a:pPr>
            <a:r>
              <a:rPr lang="zh-CN" altLang="en-US" sz="16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对路由的请求或响应做加工处理，比如添加请求头</a:t>
            </a:r>
            <a:endParaRPr lang="en-US" altLang="zh-CN" sz="1600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 indent="-342900">
              <a:buFont typeface="+mj-ea"/>
              <a:buAutoNum type="circleNumDbPlain"/>
            </a:pPr>
            <a:r>
              <a:rPr lang="zh-CN" altLang="en-US" sz="1600" b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配置在路由下的过滤器只对当前路由的请求生效</a:t>
            </a:r>
            <a:endParaRPr lang="en-US" altLang="zh-CN" sz="1600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/>
              <a:t>defaultFilters</a:t>
            </a:r>
            <a:r>
              <a:rPr lang="zh-CN" altLang="en-US"/>
              <a:t>的作用是什么？</a:t>
            </a:r>
            <a:endParaRPr lang="en-US" altLang="zh-CN"/>
          </a:p>
          <a:p>
            <a:pPr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对所有路由都生效的过滤器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806ACD1-FEF4-46D4-8E60-1E9A0A07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Gateway-</a:t>
            </a:r>
            <a:r>
              <a:rPr lang="zh-CN" altLang="en-US"/>
              <a:t>过滤器工厂</a:t>
            </a:r>
          </a:p>
        </p:txBody>
      </p:sp>
    </p:spTree>
    <p:extLst>
      <p:ext uri="{BB962C8B-B14F-4D97-AF65-F5344CB8AC3E}">
        <p14:creationId xmlns:p14="http://schemas.microsoft.com/office/powerpoint/2010/main" val="1695825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Nacos</a:t>
            </a:r>
            <a:r>
              <a:rPr kumimoji="1" lang="zh-CN" altLang="en-US"/>
              <a:t>配置管理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统一配置管理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6043618" cy="2483266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在弹出表单中填写配置信息：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267164-9F60-4E87-AA17-C13ABACDA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690" y="1857060"/>
            <a:ext cx="7243367" cy="47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17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全局过滤器 </a:t>
            </a:r>
            <a:r>
              <a:rPr lang="en-US" altLang="zh-CN"/>
              <a:t>GlobalFilter</a:t>
            </a:r>
            <a:endParaRPr lang="zh-CN" altLang="en-US"/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90244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全局过滤器的作用也是处理一切进入网关的请求和微服务响应，与</a:t>
            </a:r>
            <a:r>
              <a:rPr kumimoji="1" lang="en-US" altLang="zh-CN"/>
              <a:t>GatewayFilter</a:t>
            </a:r>
            <a:r>
              <a:rPr kumimoji="1" lang="zh-CN" altLang="en-US"/>
              <a:t>的作用一样。</a:t>
            </a:r>
            <a:endParaRPr kumimoji="1" lang="en-US" altLang="zh-CN"/>
          </a:p>
          <a:p>
            <a:pPr marL="0" indent="0">
              <a:buNone/>
            </a:pPr>
            <a:r>
              <a:rPr kumimoji="1" lang="zh-CN" altLang="en-US"/>
              <a:t>区别在于</a:t>
            </a:r>
            <a:r>
              <a:rPr kumimoji="1" lang="en-US" altLang="zh-CN"/>
              <a:t>GatewayFilter</a:t>
            </a:r>
            <a:r>
              <a:rPr kumimoji="1" lang="zh-CN" altLang="en-US"/>
              <a:t>通过配置定义，处理逻辑是固定的。而</a:t>
            </a:r>
            <a:r>
              <a:rPr kumimoji="1" lang="en-US" altLang="zh-CN"/>
              <a:t>GlobalFilter</a:t>
            </a:r>
            <a:r>
              <a:rPr kumimoji="1" lang="zh-CN" altLang="en-US"/>
              <a:t>的逻辑需要自己写代码实现。</a:t>
            </a:r>
            <a:endParaRPr kumimoji="1" lang="en-US" altLang="zh-CN"/>
          </a:p>
          <a:p>
            <a:pPr marL="0" indent="0">
              <a:buNone/>
            </a:pPr>
            <a:r>
              <a:rPr kumimoji="1" lang="zh-CN" altLang="en-US"/>
              <a:t>定义方式是实现</a:t>
            </a:r>
            <a:r>
              <a:rPr kumimoji="1" lang="en-US" altLang="zh-CN"/>
              <a:t>GlobalFilter</a:t>
            </a:r>
            <a:r>
              <a:rPr kumimoji="1" lang="zh-CN" altLang="en-US"/>
              <a:t>接口。</a:t>
            </a: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22ED12D8-B5E8-495A-A7EC-22D29EC04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0" y="2984033"/>
            <a:ext cx="10680335" cy="3292183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interface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GlobalFilter {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/**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*</a:t>
            </a:r>
            <a:r>
              <a:rPr kumimoji="0" lang="en-US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zh-CN" altLang="en-US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处理当前请求，有必要的话通过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r>
              <a:rPr kumimoji="0" lang="zh-CN" altLang="zh-CN" sz="1400" b="1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@link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GatewayFilterChain}</a:t>
            </a:r>
            <a:r>
              <a:rPr kumimoji="0" lang="zh-CN" altLang="en-US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将请求交给下一个过滤器处理</a:t>
            </a:r>
            <a:endParaRPr kumimoji="0" lang="en-US" altLang="zh-CN" sz="1400" b="0" i="1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i="1">
                <a:solidFill>
                  <a:srgbClr val="80808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lang="zh-CN" altLang="en-US" sz="1400" i="1">
                <a:solidFill>
                  <a:srgbClr val="80808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*</a:t>
            </a:r>
            <a:endParaRPr kumimoji="0" lang="en-US" altLang="zh-CN" sz="1400" b="0" i="1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* </a:t>
            </a:r>
            <a:r>
              <a:rPr kumimoji="0" lang="zh-CN" altLang="zh-CN" sz="1400" b="1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@param </a:t>
            </a:r>
            <a:r>
              <a:rPr kumimoji="0" lang="zh-CN" altLang="zh-CN" sz="1400" b="1" i="1" u="none" strike="noStrike" cap="none" normalizeH="0" baseline="0">
                <a:ln>
                  <a:noFill/>
                </a:ln>
                <a:solidFill>
                  <a:srgbClr val="3D3D3D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exchange </a:t>
            </a:r>
            <a:r>
              <a:rPr lang="zh-CN" altLang="en-US" sz="1400">
                <a:solidFill>
                  <a:srgbClr val="80808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请求上下文，里面可以获取</a:t>
            </a:r>
            <a:r>
              <a:rPr lang="en-US" altLang="zh-CN" sz="1400">
                <a:solidFill>
                  <a:srgbClr val="80808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Request</a:t>
            </a:r>
            <a:r>
              <a:rPr lang="zh-CN" altLang="en-US" sz="1400">
                <a:solidFill>
                  <a:srgbClr val="80808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、</a:t>
            </a:r>
            <a:r>
              <a:rPr lang="en-US" altLang="zh-CN" sz="1400">
                <a:solidFill>
                  <a:srgbClr val="80808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Response</a:t>
            </a:r>
            <a:r>
              <a:rPr lang="zh-CN" altLang="en-US" sz="1400">
                <a:solidFill>
                  <a:srgbClr val="80808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等信息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* </a:t>
            </a:r>
            <a:r>
              <a:rPr kumimoji="0" lang="zh-CN" altLang="zh-CN" sz="1400" b="1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@param </a:t>
            </a:r>
            <a:r>
              <a:rPr kumimoji="0" lang="zh-CN" altLang="zh-CN" sz="1400" b="1" i="1" u="none" strike="noStrike" cap="none" normalizeH="0" baseline="0">
                <a:ln>
                  <a:noFill/>
                </a:ln>
                <a:solidFill>
                  <a:srgbClr val="3D3D3D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chain </a:t>
            </a:r>
            <a:r>
              <a:rPr kumimoji="0" lang="zh-CN" altLang="en-US" sz="140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用来把请求委托给下一个过滤器</a:t>
            </a:r>
            <a:r>
              <a:rPr kumimoji="0" lang="en-US" altLang="zh-CN" sz="1400" b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* </a:t>
            </a:r>
            <a:r>
              <a:rPr kumimoji="0" lang="zh-CN" altLang="zh-CN" sz="1400" b="1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@return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  <a:r>
              <a:rPr kumimoji="0" lang="zh-CN" altLang="zh-CN" sz="1400" b="1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@code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Mono&lt;Void&gt;} </a:t>
            </a:r>
            <a:r>
              <a:rPr kumimoji="0" lang="zh-CN" altLang="en-US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返回标示当前过滤器业务结束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*/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Mono&lt;Void&gt; filter(ServerWebExchange exchange, GatewayFilterChain chain);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6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AA307D-349F-455F-9852-01F7B0F9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Gateway-</a:t>
            </a:r>
            <a:r>
              <a:rPr lang="zh-CN" altLang="en-US"/>
              <a:t>全局过滤器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CA8C13-2167-4BCC-AD4F-27F77884F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定义全局过滤器，拦截并判断用户身份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A065C0-A77C-4BD7-BFE6-B2B748283D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需求：定义全局过滤器，拦截请求，判断请求的参数是否满足下面条件：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参数中是否有</a:t>
            </a:r>
            <a:r>
              <a:rPr lang="en-US" altLang="zh-CN"/>
              <a:t>authorization</a:t>
            </a:r>
            <a:r>
              <a:rPr lang="zh-CN" altLang="en-US"/>
              <a:t>，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authorization</a:t>
            </a:r>
            <a:r>
              <a:rPr lang="zh-CN" altLang="en-US"/>
              <a:t>参数值是否为</a:t>
            </a:r>
            <a:r>
              <a:rPr lang="en-US" altLang="zh-CN"/>
              <a:t>admin</a:t>
            </a:r>
          </a:p>
          <a:p>
            <a:r>
              <a:rPr lang="zh-CN" altLang="en-US"/>
              <a:t>如果同时满足则放行，否则拦截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8467074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3BCE5-0467-4080-A5FF-43D6FA99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Gateway-</a:t>
            </a:r>
            <a:r>
              <a:rPr lang="zh-CN" altLang="en-US"/>
              <a:t>全局过滤器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047367-F2F4-4921-83C4-C07CABDCD1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步骤</a:t>
            </a:r>
            <a:r>
              <a:rPr lang="en-US" altLang="zh-CN"/>
              <a:t>1</a:t>
            </a:r>
            <a:r>
              <a:rPr lang="zh-CN" altLang="en-US"/>
              <a:t>：自定义过滤器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20D293-7956-4EB4-9952-D7680ACA2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自定义类，实现</a:t>
            </a:r>
            <a:r>
              <a:rPr lang="en-US" altLang="zh-CN"/>
              <a:t>GlobalFilter</a:t>
            </a:r>
            <a:r>
              <a:rPr lang="zh-CN" altLang="en-US"/>
              <a:t>接口，添加</a:t>
            </a:r>
            <a:r>
              <a:rPr lang="en-US" altLang="zh-CN"/>
              <a:t>@Order</a:t>
            </a:r>
            <a:r>
              <a:rPr lang="zh-CN" altLang="en-US"/>
              <a:t>注解：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DE0C91A-C7B8-4489-8617-F35522D29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450" y="2227974"/>
            <a:ext cx="8915136" cy="4293483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@Order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(-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1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@Component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class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AuthorizeFilter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implements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GlobalFilter {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@Override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Mono&lt;Void&gt; filter(ServerWebExchange exchange, GatewayFilterChain chain) {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// 1.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获取请求参数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MultiValueMap&lt;String, String&gt; params = exchange.getRequest().getQueryParams();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// 2.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获取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authorization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参数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String auth = params.getFirst(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"authorization"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);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// 3.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校验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if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"admin"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.equals(auth)) {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//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放行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return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chain.filter(exchange);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}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// 4.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拦截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// 4.1.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禁止访问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exchange.getResponse().setStatusCode(HttpStatus.</a:t>
            </a:r>
            <a:r>
              <a:rPr kumimoji="0" lang="zh-CN" altLang="zh-CN" sz="13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FORBIDDEN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);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// 4.2.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结束处理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return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exchange.getResponse().setComplete();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}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76205"/>
      </p:ext>
    </p:extLst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E2D5A4A-49C0-48D2-9667-005C59406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584" y="1463040"/>
            <a:ext cx="5921372" cy="451104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全局过滤器的作用是什么？</a:t>
            </a:r>
            <a:endParaRPr lang="en-US" altLang="zh-CN"/>
          </a:p>
          <a:p>
            <a:pPr marL="266685" lvl="1"/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对所有路由都生效的过滤器，并且可以自定义处理逻辑</a:t>
            </a:r>
            <a:endParaRPr lang="en-US" altLang="zh-CN" sz="1600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实现全局过滤器的步骤？</a:t>
            </a:r>
            <a:endParaRPr lang="en-US" altLang="zh-CN"/>
          </a:p>
          <a:p>
            <a:pPr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实现</a:t>
            </a:r>
            <a:r>
              <a:rPr lang="en-US" altLang="zh-CN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GlobalFilter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接口</a:t>
            </a:r>
            <a:endParaRPr lang="en-US" altLang="zh-CN" sz="1600" b="0">
              <a:solidFill>
                <a:prstClr val="black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</a:t>
            </a:r>
            <a:r>
              <a:rPr lang="en-US" altLang="zh-CN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@Order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注解或实现</a:t>
            </a:r>
            <a:r>
              <a:rPr lang="en-US" altLang="zh-CN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Ordered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接口</a:t>
            </a:r>
            <a:endParaRPr lang="en-US" altLang="zh-CN" sz="1600" b="0">
              <a:solidFill>
                <a:prstClr val="black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编写处理逻辑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806ACD1-FEF4-46D4-8E60-1E9A0A07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Gateway-</a:t>
            </a:r>
            <a:r>
              <a:rPr lang="zh-CN" altLang="en-US"/>
              <a:t>全局过滤器</a:t>
            </a:r>
          </a:p>
        </p:txBody>
      </p:sp>
    </p:spTree>
    <p:extLst>
      <p:ext uri="{BB962C8B-B14F-4D97-AF65-F5344CB8AC3E}">
        <p14:creationId xmlns:p14="http://schemas.microsoft.com/office/powerpoint/2010/main" val="248040240"/>
      </p:ext>
    </p:extLst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D6A78549-46BE-4A99-96EA-3989FBF1986A}"/>
              </a:ext>
            </a:extLst>
          </p:cNvPr>
          <p:cNvSpPr/>
          <p:nvPr/>
        </p:nvSpPr>
        <p:spPr>
          <a:xfrm>
            <a:off x="3638430" y="2646399"/>
            <a:ext cx="4094480" cy="3271520"/>
          </a:xfrm>
          <a:prstGeom prst="roundRect">
            <a:avLst>
              <a:gd name="adj" fmla="val 766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>
                <a:solidFill>
                  <a:srgbClr val="AD2B26"/>
                </a:solidFill>
              </a:rPr>
              <a:t>网关</a:t>
            </a:r>
            <a:r>
              <a:rPr lang="en-US" altLang="zh-CN">
                <a:solidFill>
                  <a:srgbClr val="AD2B26"/>
                </a:solidFill>
              </a:rPr>
              <a:t>Gateway</a:t>
            </a:r>
            <a:endParaRPr lang="zh-CN" altLang="en-US">
              <a:solidFill>
                <a:srgbClr val="AD2B26"/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8240514-1455-4439-ADFE-E31C1BFAF28D}"/>
              </a:ext>
            </a:extLst>
          </p:cNvPr>
          <p:cNvSpPr/>
          <p:nvPr/>
        </p:nvSpPr>
        <p:spPr>
          <a:xfrm>
            <a:off x="5179093" y="3111613"/>
            <a:ext cx="2253931" cy="2606921"/>
          </a:xfrm>
          <a:prstGeom prst="roundRect">
            <a:avLst>
              <a:gd name="adj" fmla="val 539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1400">
                <a:solidFill>
                  <a:schemeClr val="accent5">
                    <a:lumMod val="75000"/>
                  </a:schemeClr>
                </a:solidFill>
              </a:rPr>
              <a:t>GatewayFilter</a:t>
            </a:r>
            <a:endParaRPr lang="zh-CN" altLang="en-US" sz="1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过滤器执行顺序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1368444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请求进入网关会碰到三类过滤器：当前路由的过滤器、</a:t>
            </a:r>
            <a:r>
              <a:rPr kumimoji="1" lang="en-US" altLang="zh-CN"/>
              <a:t>DefaultFilter</a:t>
            </a:r>
            <a:r>
              <a:rPr kumimoji="1" lang="zh-CN" altLang="en-US"/>
              <a:t>、</a:t>
            </a:r>
            <a:r>
              <a:rPr kumimoji="1" lang="en-US" altLang="zh-CN"/>
              <a:t>GlobalFilter</a:t>
            </a:r>
          </a:p>
          <a:p>
            <a:pPr marL="0" indent="0">
              <a:buNone/>
            </a:pPr>
            <a:r>
              <a:rPr kumimoji="1" lang="zh-CN" altLang="en-US"/>
              <a:t>请求路由后，会将当前路由过滤器和</a:t>
            </a:r>
            <a:r>
              <a:rPr kumimoji="1" lang="en-US" altLang="zh-CN"/>
              <a:t>DefaultFilter</a:t>
            </a:r>
            <a:r>
              <a:rPr kumimoji="1" lang="zh-CN" altLang="en-US"/>
              <a:t>、</a:t>
            </a:r>
            <a:r>
              <a:rPr kumimoji="1" lang="en-US" altLang="zh-CN"/>
              <a:t>GlobalFilter</a:t>
            </a:r>
            <a:r>
              <a:rPr kumimoji="1" lang="zh-CN" altLang="en-US"/>
              <a:t>，合并到一个过滤器链（集合）中，排序后依次执行每个过滤器</a:t>
            </a: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</p:txBody>
      </p:sp>
      <p:grpSp>
        <p:nvGrpSpPr>
          <p:cNvPr id="258" name="组合 257">
            <a:extLst>
              <a:ext uri="{FF2B5EF4-FFF2-40B4-BE49-F238E27FC236}">
                <a16:creationId xmlns:a16="http://schemas.microsoft.com/office/drawing/2014/main" id="{69CD98B0-96C5-42DB-87BF-B3C6A3630AAB}"/>
              </a:ext>
            </a:extLst>
          </p:cNvPr>
          <p:cNvGrpSpPr/>
          <p:nvPr/>
        </p:nvGrpSpPr>
        <p:grpSpPr>
          <a:xfrm>
            <a:off x="1006227" y="2928736"/>
            <a:ext cx="10156873" cy="2800731"/>
            <a:chOff x="1006227" y="2928736"/>
            <a:chExt cx="10156873" cy="2800731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229DB7B-7B8C-4DFC-B100-B6161553D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6227" y="3947178"/>
              <a:ext cx="665480" cy="665480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54F85E4-8727-486B-AE92-69D5E7DFF12C}"/>
                </a:ext>
              </a:extLst>
            </p:cNvPr>
            <p:cNvGrpSpPr/>
            <p:nvPr/>
          </p:nvGrpSpPr>
          <p:grpSpPr>
            <a:xfrm>
              <a:off x="10157818" y="2928736"/>
              <a:ext cx="1005282" cy="612998"/>
              <a:chOff x="8768080" y="2839786"/>
              <a:chExt cx="1005282" cy="612998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8078F82E-CD16-42B7-ACCC-E00A30EF1E5F}"/>
                  </a:ext>
                </a:extLst>
              </p:cNvPr>
              <p:cNvSpPr/>
              <p:nvPr/>
            </p:nvSpPr>
            <p:spPr>
              <a:xfrm>
                <a:off x="8893802" y="2938154"/>
                <a:ext cx="879560" cy="51463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微服务</a:t>
                </a:r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AB8010BD-13BA-470E-8043-FE7F8FF2A665}"/>
                  </a:ext>
                </a:extLst>
              </p:cNvPr>
              <p:cNvSpPr/>
              <p:nvPr/>
            </p:nvSpPr>
            <p:spPr>
              <a:xfrm>
                <a:off x="8836021" y="2883890"/>
                <a:ext cx="879560" cy="51463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微服务</a:t>
                </a:r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78F57E11-0B9A-4B6C-A44B-FC582A3731E2}"/>
                  </a:ext>
                </a:extLst>
              </p:cNvPr>
              <p:cNvSpPr/>
              <p:nvPr/>
            </p:nvSpPr>
            <p:spPr>
              <a:xfrm>
                <a:off x="8768080" y="2839786"/>
                <a:ext cx="879560" cy="51463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微服务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C8884E3-1754-4E86-B12E-7C862AD3A584}"/>
                </a:ext>
              </a:extLst>
            </p:cNvPr>
            <p:cNvGrpSpPr/>
            <p:nvPr/>
          </p:nvGrpSpPr>
          <p:grpSpPr>
            <a:xfrm>
              <a:off x="10157818" y="4022603"/>
              <a:ext cx="1005282" cy="612998"/>
              <a:chOff x="8768080" y="2839786"/>
              <a:chExt cx="1005282" cy="612998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32971D53-E7D9-4507-94C4-C83960C54BA7}"/>
                  </a:ext>
                </a:extLst>
              </p:cNvPr>
              <p:cNvSpPr/>
              <p:nvPr/>
            </p:nvSpPr>
            <p:spPr>
              <a:xfrm>
                <a:off x="8893802" y="2938154"/>
                <a:ext cx="879560" cy="51463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微服务</a:t>
                </a: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7242A8A8-54BA-4887-9411-5F60EE8E8670}"/>
                  </a:ext>
                </a:extLst>
              </p:cNvPr>
              <p:cNvSpPr/>
              <p:nvPr/>
            </p:nvSpPr>
            <p:spPr>
              <a:xfrm>
                <a:off x="8836021" y="2883890"/>
                <a:ext cx="879560" cy="51463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微服务</a:t>
                </a: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9F7CA911-17EC-4532-8FA5-E31999371EBD}"/>
                  </a:ext>
                </a:extLst>
              </p:cNvPr>
              <p:cNvSpPr/>
              <p:nvPr/>
            </p:nvSpPr>
            <p:spPr>
              <a:xfrm>
                <a:off x="8768080" y="2839786"/>
                <a:ext cx="879560" cy="51463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微服务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A9780D4-95BC-42C4-98A9-2248D953AA62}"/>
                </a:ext>
              </a:extLst>
            </p:cNvPr>
            <p:cNvGrpSpPr/>
            <p:nvPr/>
          </p:nvGrpSpPr>
          <p:grpSpPr>
            <a:xfrm>
              <a:off x="10157818" y="5116469"/>
              <a:ext cx="1005282" cy="612998"/>
              <a:chOff x="8768080" y="2839786"/>
              <a:chExt cx="1005282" cy="612998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CAEBE78-B69C-491D-B999-74C98F2AF9DF}"/>
                  </a:ext>
                </a:extLst>
              </p:cNvPr>
              <p:cNvSpPr/>
              <p:nvPr/>
            </p:nvSpPr>
            <p:spPr>
              <a:xfrm>
                <a:off x="8893802" y="2938154"/>
                <a:ext cx="879560" cy="51463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微服务</a:t>
                </a: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5C2FF71-1BEE-4AA7-9A91-CBE0AA1B05CB}"/>
                  </a:ext>
                </a:extLst>
              </p:cNvPr>
              <p:cNvSpPr/>
              <p:nvPr/>
            </p:nvSpPr>
            <p:spPr>
              <a:xfrm>
                <a:off x="8836021" y="2883890"/>
                <a:ext cx="879560" cy="51463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微服务</a:t>
                </a:r>
              </a:p>
            </p:txBody>
          </p: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8E9FF352-8EF7-4281-BD14-E7FC08F9053A}"/>
                  </a:ext>
                </a:extLst>
              </p:cNvPr>
              <p:cNvSpPr/>
              <p:nvPr/>
            </p:nvSpPr>
            <p:spPr>
              <a:xfrm>
                <a:off x="8768080" y="2839786"/>
                <a:ext cx="879560" cy="51463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微服务</a:t>
                </a:r>
              </a:p>
            </p:txBody>
          </p:sp>
        </p:grp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FF681FDE-B990-49A6-AFC8-3EE10CB6EA1E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1671707" y="4279918"/>
              <a:ext cx="1966723" cy="2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E2FE7AA7-D971-4C70-B47F-8E6E8289DA16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7732910" y="3186051"/>
              <a:ext cx="2424908" cy="1096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88F04270-B5B0-4AF6-A0D4-127ED3A6B23D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7732910" y="4279918"/>
              <a:ext cx="2424908" cy="2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4D6987DE-B16C-4D4A-9F55-AB040C01A138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7732910" y="4282159"/>
              <a:ext cx="2424908" cy="1091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3B0AB23-4977-4583-996E-0EDDD8753EAF}"/>
                </a:ext>
              </a:extLst>
            </p:cNvPr>
            <p:cNvSpPr/>
            <p:nvPr/>
          </p:nvSpPr>
          <p:spPr>
            <a:xfrm>
              <a:off x="4284032" y="3207593"/>
              <a:ext cx="358211" cy="2143629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/>
                <a:t>路由</a:t>
              </a: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1FDC8EA7-E970-49A2-A571-3E46DF2A5747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flipV="1">
              <a:off x="3638430" y="4279408"/>
              <a:ext cx="645602" cy="27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FD9BBBA0-7EA6-4E8D-8512-E66CD609BC39}"/>
                </a:ext>
              </a:extLst>
            </p:cNvPr>
            <p:cNvSpPr/>
            <p:nvPr/>
          </p:nvSpPr>
          <p:spPr>
            <a:xfrm>
              <a:off x="5333541" y="3207593"/>
              <a:ext cx="358211" cy="2143629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/>
                <a:t>默认</a:t>
              </a:r>
              <a:endParaRPr lang="en-US" altLang="zh-CN" sz="1400"/>
            </a:p>
            <a:p>
              <a:pPr algn="ctr"/>
              <a:r>
                <a:rPr lang="zh-CN" altLang="en-US" sz="1400"/>
                <a:t>过滤器</a:t>
              </a: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B753148E-470F-4D84-A0F7-24FD29E6399A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4642243" y="4279408"/>
              <a:ext cx="656601" cy="535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F75A2AC0-1F78-4D58-A2CD-CB4C92A365CA}"/>
                </a:ext>
              </a:extLst>
            </p:cNvPr>
            <p:cNvSpPr/>
            <p:nvPr/>
          </p:nvSpPr>
          <p:spPr>
            <a:xfrm>
              <a:off x="6126954" y="3207593"/>
              <a:ext cx="358211" cy="2143629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/>
                <a:t>路由</a:t>
              </a:r>
              <a:endParaRPr lang="en-US" altLang="zh-CN" sz="1400"/>
            </a:p>
            <a:p>
              <a:pPr algn="ctr"/>
              <a:r>
                <a:rPr lang="zh-CN" altLang="en-US" sz="1400"/>
                <a:t>过滤器</a:t>
              </a: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873F4A4D-5AF9-4FC4-BB10-CA4446CC13DA}"/>
                </a:ext>
              </a:extLst>
            </p:cNvPr>
            <p:cNvSpPr/>
            <p:nvPr/>
          </p:nvSpPr>
          <p:spPr>
            <a:xfrm>
              <a:off x="6920367" y="3207593"/>
              <a:ext cx="358211" cy="2143629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/>
                <a:t>全局</a:t>
              </a:r>
              <a:endParaRPr lang="en-US" altLang="zh-CN" sz="1400"/>
            </a:p>
            <a:p>
              <a:pPr algn="ctr"/>
              <a:r>
                <a:rPr lang="zh-CN" altLang="en-US" sz="1400"/>
                <a:t>过滤器</a:t>
              </a:r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7CFA5C55-FE60-4E47-AC6E-CB6F3950E476}"/>
                </a:ext>
              </a:extLst>
            </p:cNvPr>
            <p:cNvCxnSpPr/>
            <p:nvPr/>
          </p:nvCxnSpPr>
          <p:spPr>
            <a:xfrm>
              <a:off x="5685670" y="4815315"/>
              <a:ext cx="4412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B13FB146-921F-499C-B2C2-B4776118F7C7}"/>
                </a:ext>
              </a:extLst>
            </p:cNvPr>
            <p:cNvCxnSpPr/>
            <p:nvPr/>
          </p:nvCxnSpPr>
          <p:spPr>
            <a:xfrm>
              <a:off x="6479083" y="4820635"/>
              <a:ext cx="4412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0D8E3DCF-FCC4-4578-BFD0-A87423147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8578" y="4269633"/>
              <a:ext cx="454332" cy="545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7F4F9FE7-786D-477D-B127-A418E240BE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78578" y="3721579"/>
              <a:ext cx="454332" cy="5480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0F217801-DF6A-40D7-B2B4-C15E75CE0C1B}"/>
                </a:ext>
              </a:extLst>
            </p:cNvPr>
            <p:cNvCxnSpPr/>
            <p:nvPr/>
          </p:nvCxnSpPr>
          <p:spPr>
            <a:xfrm flipH="1">
              <a:off x="6479083" y="3721579"/>
              <a:ext cx="4412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B160AE49-3CDB-4019-BEAB-BEF4C87EF090}"/>
                </a:ext>
              </a:extLst>
            </p:cNvPr>
            <p:cNvCxnSpPr/>
            <p:nvPr/>
          </p:nvCxnSpPr>
          <p:spPr>
            <a:xfrm flipH="1">
              <a:off x="5685670" y="3721579"/>
              <a:ext cx="4412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4E679BAD-7DF3-496C-83F3-E676863CDAEF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flipH="1">
              <a:off x="4642243" y="3735454"/>
              <a:ext cx="691298" cy="543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5094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过滤器执行顺序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2194214"/>
          </a:xfrm>
        </p:spPr>
        <p:txBody>
          <a:bodyPr/>
          <a:lstStyle/>
          <a:p>
            <a:r>
              <a:rPr kumimoji="1" lang="zh-CN" altLang="en-US"/>
              <a:t>每一个过滤器都必须指定一个</a:t>
            </a:r>
            <a:r>
              <a:rPr kumimoji="1" lang="en-US" altLang="zh-CN"/>
              <a:t>int</a:t>
            </a:r>
            <a:r>
              <a:rPr kumimoji="1" lang="zh-CN" altLang="en-US"/>
              <a:t>类型的</a:t>
            </a:r>
            <a:r>
              <a:rPr kumimoji="1" lang="en-US" altLang="zh-CN"/>
              <a:t>order</a:t>
            </a:r>
            <a:r>
              <a:rPr kumimoji="1" lang="zh-CN" altLang="en-US"/>
              <a:t>值，</a:t>
            </a:r>
            <a:r>
              <a:rPr kumimoji="1" lang="en-US" altLang="zh-CN" b="1"/>
              <a:t>order</a:t>
            </a:r>
            <a:r>
              <a:rPr kumimoji="1" lang="zh-CN" altLang="en-US" b="1"/>
              <a:t>值越小，优先级越高，执行顺序越靠前。</a:t>
            </a:r>
            <a:endParaRPr kumimoji="1" lang="en-US" altLang="zh-CN" b="1"/>
          </a:p>
          <a:p>
            <a:r>
              <a:rPr kumimoji="1" lang="en-US" altLang="zh-CN"/>
              <a:t>GlobalFilter</a:t>
            </a:r>
            <a:r>
              <a:rPr kumimoji="1" lang="zh-CN" altLang="en-US"/>
              <a:t>通过实现</a:t>
            </a:r>
            <a:r>
              <a:rPr kumimoji="1" lang="en-US" altLang="zh-CN"/>
              <a:t>Ordered</a:t>
            </a:r>
            <a:r>
              <a:rPr kumimoji="1" lang="zh-CN" altLang="en-US"/>
              <a:t>接口，或者添加</a:t>
            </a:r>
            <a:r>
              <a:rPr kumimoji="1" lang="en-US" altLang="zh-CN"/>
              <a:t>@Order</a:t>
            </a:r>
            <a:r>
              <a:rPr kumimoji="1" lang="zh-CN" altLang="en-US"/>
              <a:t>注解来指定</a:t>
            </a:r>
            <a:r>
              <a:rPr kumimoji="1" lang="en-US" altLang="zh-CN"/>
              <a:t>order</a:t>
            </a:r>
            <a:r>
              <a:rPr kumimoji="1" lang="zh-CN" altLang="en-US"/>
              <a:t>值，由我们自己指定</a:t>
            </a:r>
            <a:endParaRPr kumimoji="1" lang="en-US" altLang="zh-CN" b="1"/>
          </a:p>
          <a:p>
            <a:r>
              <a:rPr kumimoji="1" lang="zh-CN" altLang="en-US"/>
              <a:t>路由过滤器和</a:t>
            </a:r>
            <a:r>
              <a:rPr kumimoji="1" lang="en-US" altLang="zh-CN"/>
              <a:t>defaultFilter</a:t>
            </a:r>
            <a:r>
              <a:rPr kumimoji="1" lang="zh-CN" altLang="en-US"/>
              <a:t>的</a:t>
            </a:r>
            <a:r>
              <a:rPr kumimoji="1" lang="en-US" altLang="zh-CN"/>
              <a:t>order</a:t>
            </a:r>
            <a:r>
              <a:rPr kumimoji="1" lang="zh-CN" altLang="en-US"/>
              <a:t>由</a:t>
            </a:r>
            <a:r>
              <a:rPr kumimoji="1" lang="en-US" altLang="zh-CN"/>
              <a:t>Spring</a:t>
            </a:r>
            <a:r>
              <a:rPr kumimoji="1" lang="zh-CN" altLang="en-US"/>
              <a:t>指定，默认是按照声明顺序从</a:t>
            </a:r>
            <a:r>
              <a:rPr kumimoji="1" lang="en-US" altLang="zh-CN"/>
              <a:t>1</a:t>
            </a:r>
            <a:r>
              <a:rPr kumimoji="1" lang="zh-CN" altLang="en-US"/>
              <a:t>递增。</a:t>
            </a:r>
            <a:endParaRPr kumimoji="1" lang="en-US" altLang="zh-CN"/>
          </a:p>
          <a:p>
            <a:r>
              <a:rPr kumimoji="1" lang="zh-CN" altLang="en-US"/>
              <a:t>当过滤器的</a:t>
            </a:r>
            <a:r>
              <a:rPr kumimoji="1" lang="en-US" altLang="zh-CN"/>
              <a:t>order</a:t>
            </a:r>
            <a:r>
              <a:rPr kumimoji="1" lang="zh-CN" altLang="en-US"/>
              <a:t>值一样时，会按照 </a:t>
            </a:r>
            <a:r>
              <a:rPr kumimoji="1" lang="en-US" altLang="zh-CN"/>
              <a:t>defaultFilter &gt; </a:t>
            </a:r>
            <a:r>
              <a:rPr kumimoji="1" lang="zh-CN" altLang="en-US"/>
              <a:t>路由过滤器 </a:t>
            </a:r>
            <a:r>
              <a:rPr kumimoji="1" lang="en-US" altLang="zh-CN"/>
              <a:t>&gt; GlobalFilter</a:t>
            </a:r>
            <a:r>
              <a:rPr kumimoji="1" lang="zh-CN" altLang="en-US"/>
              <a:t>的顺序执行。</a:t>
            </a:r>
            <a:endParaRPr kumimoji="1" lang="en-US" altLang="zh-CN"/>
          </a:p>
          <a:p>
            <a:pPr marL="0" indent="0">
              <a:buNone/>
            </a:pPr>
            <a:r>
              <a:rPr kumimoji="1" lang="zh-CN" altLang="en-US"/>
              <a:t>可以参考下面几个类的源码来查看：</a:t>
            </a: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</p:txBody>
      </p:sp>
      <p:sp>
        <p:nvSpPr>
          <p:cNvPr id="7" name="文本占位符 1">
            <a:extLst>
              <a:ext uri="{FF2B5EF4-FFF2-40B4-BE49-F238E27FC236}">
                <a16:creationId xmlns:a16="http://schemas.microsoft.com/office/drawing/2014/main" id="{E4E2F075-8D3A-4A15-B9B2-6C63E3173480}"/>
              </a:ext>
            </a:extLst>
          </p:cNvPr>
          <p:cNvSpPr txBox="1">
            <a:spLocks/>
          </p:cNvSpPr>
          <p:nvPr/>
        </p:nvSpPr>
        <p:spPr>
          <a:xfrm>
            <a:off x="721201" y="3931013"/>
            <a:ext cx="10749598" cy="2194214"/>
          </a:xfrm>
          <a:prstGeom prst="rect">
            <a:avLst/>
          </a:prstGeom>
          <a:ln>
            <a:solidFill>
              <a:srgbClr val="49504F"/>
            </a:solidFill>
          </a:ln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dk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dk1">
                    <a:lumMod val="100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dk1">
                    <a:lumMod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b="1">
                <a:solidFill>
                  <a:srgbClr val="AD2B26"/>
                </a:solidFill>
                <a:latin typeface="+mn-lt"/>
                <a:ea typeface="+mn-ea"/>
              </a:rPr>
              <a:t>org.springframework.cloud.gateway.route.RouteDefinitionRouteLocator#getFilters()</a:t>
            </a:r>
            <a:r>
              <a:rPr kumimoji="1" lang="zh-CN" altLang="en-US">
                <a:latin typeface="+mn-lt"/>
                <a:ea typeface="+mn-ea"/>
              </a:rPr>
              <a:t>方法是先加载</a:t>
            </a:r>
            <a:r>
              <a:rPr kumimoji="1" lang="en-US" altLang="zh-CN">
                <a:latin typeface="+mn-lt"/>
                <a:ea typeface="+mn-ea"/>
              </a:rPr>
              <a:t>defaultFilters</a:t>
            </a:r>
            <a:r>
              <a:rPr kumimoji="1" lang="zh-CN" altLang="en-US">
                <a:latin typeface="+mn-lt"/>
                <a:ea typeface="+mn-ea"/>
              </a:rPr>
              <a:t>，然后再加载某个</a:t>
            </a:r>
            <a:r>
              <a:rPr kumimoji="1" lang="en-US" altLang="zh-CN">
                <a:latin typeface="+mn-lt"/>
                <a:ea typeface="+mn-ea"/>
              </a:rPr>
              <a:t>route</a:t>
            </a:r>
            <a:r>
              <a:rPr kumimoji="1" lang="zh-CN" altLang="en-US">
                <a:latin typeface="+mn-lt"/>
                <a:ea typeface="+mn-ea"/>
              </a:rPr>
              <a:t>的</a:t>
            </a:r>
            <a:r>
              <a:rPr kumimoji="1" lang="en-US" altLang="zh-CN">
                <a:latin typeface="+mn-lt"/>
                <a:ea typeface="+mn-ea"/>
              </a:rPr>
              <a:t>filters</a:t>
            </a:r>
            <a:r>
              <a:rPr kumimoji="1" lang="zh-CN" altLang="en-US">
                <a:latin typeface="+mn-lt"/>
                <a:ea typeface="+mn-ea"/>
              </a:rPr>
              <a:t>，然后合并。</a:t>
            </a:r>
            <a:endParaRPr kumimoji="1" lang="en-US" altLang="zh-CN">
              <a:latin typeface="+mn-lt"/>
              <a:ea typeface="+mn-ea"/>
            </a:endParaRPr>
          </a:p>
          <a:p>
            <a:pPr marL="0" indent="0">
              <a:buNone/>
            </a:pPr>
            <a:endParaRPr kumimoji="1" lang="en-US" altLang="zh-CN">
              <a:latin typeface="+mn-lt"/>
              <a:ea typeface="+mn-ea"/>
            </a:endParaRPr>
          </a:p>
          <a:p>
            <a:pPr marL="0" indent="0">
              <a:buNone/>
            </a:pPr>
            <a:r>
              <a:rPr kumimoji="1" lang="en-US" altLang="zh-CN" b="1">
                <a:solidFill>
                  <a:srgbClr val="AD2B26"/>
                </a:solidFill>
                <a:latin typeface="+mn-lt"/>
                <a:ea typeface="+mn-ea"/>
              </a:rPr>
              <a:t>org.springframework.cloud.gateway.handler.FilteringWebHandler#handle</a:t>
            </a:r>
            <a:r>
              <a:rPr kumimoji="1" lang="en-US" altLang="zh-CN">
                <a:latin typeface="+mn-lt"/>
                <a:ea typeface="+mn-ea"/>
              </a:rPr>
              <a:t>()</a:t>
            </a:r>
            <a:r>
              <a:rPr kumimoji="1" lang="zh-CN" altLang="en-US">
                <a:latin typeface="+mn-lt"/>
                <a:ea typeface="+mn-ea"/>
              </a:rPr>
              <a:t>方法会加载全局过滤器，与前面的过滤器合并后根据</a:t>
            </a:r>
            <a:r>
              <a:rPr kumimoji="1" lang="en-US" altLang="zh-CN">
                <a:latin typeface="+mn-lt"/>
                <a:ea typeface="+mn-ea"/>
              </a:rPr>
              <a:t>order</a:t>
            </a:r>
            <a:r>
              <a:rPr kumimoji="1" lang="zh-CN" altLang="en-US">
                <a:latin typeface="+mn-lt"/>
                <a:ea typeface="+mn-ea"/>
              </a:rPr>
              <a:t>排序，组织过滤器链</a:t>
            </a:r>
            <a:endParaRPr kumimoji="1" lang="en-US" altLang="zh-CN">
              <a:latin typeface="+mn-lt"/>
              <a:ea typeface="+mn-ea"/>
            </a:endParaRPr>
          </a:p>
          <a:p>
            <a:pPr marL="0" indent="0">
              <a:buFont typeface="Wingdings" pitchFamily="2" charset="2"/>
              <a:buNone/>
            </a:pPr>
            <a:endParaRPr kumimoji="1" lang="zh-CN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9563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E2D5A4A-49C0-48D2-9667-005C59406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584" y="1463040"/>
            <a:ext cx="5921372" cy="451104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路由过滤器、</a:t>
            </a:r>
            <a:r>
              <a:rPr lang="en-US" altLang="zh-CN"/>
              <a:t>defaultFilter</a:t>
            </a:r>
            <a:r>
              <a:rPr lang="zh-CN" altLang="en-US"/>
              <a:t>、全局过滤器的执行顺序？</a:t>
            </a:r>
            <a:endParaRPr lang="en-US" altLang="zh-CN"/>
          </a:p>
          <a:p>
            <a:pPr lvl="1" indent="-342900">
              <a:buFont typeface="+mj-ea"/>
              <a:buAutoNum type="circleNumDbPlain"/>
            </a:pPr>
            <a:r>
              <a:rPr lang="en-US" altLang="zh-CN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值越小，优先级越高</a:t>
            </a:r>
            <a:endParaRPr lang="en-US" altLang="zh-CN" sz="1600" b="0">
              <a:solidFill>
                <a:prstClr val="black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 indent="-342900">
              <a:buFont typeface="+mj-ea"/>
              <a:buAutoNum type="circleNumDbPlain"/>
            </a:pP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当</a:t>
            </a:r>
            <a:r>
              <a:rPr lang="en-US" altLang="zh-CN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值一样时，顺序是</a:t>
            </a:r>
            <a:r>
              <a:rPr lang="en-US" altLang="zh-CN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defaultFilter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最先，然后是局部的路由过滤器，最后是全局过滤器</a:t>
            </a:r>
            <a:endParaRPr lang="en-US" altLang="zh-CN" sz="1600" b="0">
              <a:solidFill>
                <a:schemeClr val="dk1">
                  <a:lumMod val="10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0" indent="0">
              <a:buNone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806ACD1-FEF4-46D4-8E60-1E9A0A07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Gateway-</a:t>
            </a:r>
            <a:r>
              <a:rPr lang="zh-CN" altLang="en-US"/>
              <a:t>过滤器执行顺序</a:t>
            </a:r>
          </a:p>
        </p:txBody>
      </p:sp>
    </p:spTree>
    <p:extLst>
      <p:ext uri="{BB962C8B-B14F-4D97-AF65-F5344CB8AC3E}">
        <p14:creationId xmlns:p14="http://schemas.microsoft.com/office/powerpoint/2010/main" val="1719501376"/>
      </p:ext>
    </p:extLst>
  </p:cSld>
  <p:clrMapOvr>
    <a:masterClrMapping/>
  </p:clrMapOvr>
  <p:transition spd="slow"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跨域问题处理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90244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跨域：域名不一致就是跨域，主要包括：</a:t>
            </a:r>
            <a:endParaRPr kumimoji="1" lang="en-US" altLang="zh-CN"/>
          </a:p>
          <a:p>
            <a:r>
              <a:rPr kumimoji="1" lang="zh-CN" altLang="en-US"/>
              <a:t>域名不同：</a:t>
            </a:r>
            <a:r>
              <a:rPr kumimoji="1" lang="en-US" altLang="zh-CN"/>
              <a:t> www.taobao.com </a:t>
            </a:r>
            <a:r>
              <a:rPr kumimoji="1" lang="zh-CN" altLang="en-US"/>
              <a:t>和 </a:t>
            </a:r>
            <a:r>
              <a:rPr kumimoji="1" lang="en-US" altLang="zh-CN"/>
              <a:t>www.taobao.org </a:t>
            </a:r>
            <a:r>
              <a:rPr kumimoji="1" lang="zh-CN" altLang="en-US"/>
              <a:t>和 </a:t>
            </a:r>
            <a:r>
              <a:rPr kumimoji="1" lang="en-US" altLang="zh-CN"/>
              <a:t>www.jd.com</a:t>
            </a:r>
            <a:r>
              <a:rPr kumimoji="1" lang="zh-CN" altLang="en-US"/>
              <a:t> 和 </a:t>
            </a:r>
            <a:r>
              <a:rPr kumimoji="1" lang="en-US" altLang="zh-CN"/>
              <a:t>miaosha.jd.com</a:t>
            </a:r>
          </a:p>
          <a:p>
            <a:r>
              <a:rPr kumimoji="1" lang="zh-CN" altLang="en-US"/>
              <a:t>域名相同，端口不同：</a:t>
            </a:r>
            <a:r>
              <a:rPr kumimoji="1" lang="en-US" altLang="zh-CN"/>
              <a:t>localhost:8080</a:t>
            </a:r>
            <a:r>
              <a:rPr kumimoji="1" lang="zh-CN" altLang="en-US"/>
              <a:t>和</a:t>
            </a:r>
            <a:r>
              <a:rPr kumimoji="1" lang="en-US" altLang="zh-CN"/>
              <a:t>localhost8081</a:t>
            </a:r>
          </a:p>
          <a:p>
            <a:pPr marL="0" indent="0">
              <a:buNone/>
            </a:pPr>
            <a:r>
              <a:rPr kumimoji="1" lang="zh-CN" altLang="en-US"/>
              <a:t>跨域问题：浏览器禁止请求的发起者与服务端发生跨域</a:t>
            </a:r>
            <a:r>
              <a:rPr kumimoji="1" lang="en-US" altLang="zh-CN"/>
              <a:t>ajax</a:t>
            </a:r>
            <a:r>
              <a:rPr kumimoji="1" lang="zh-CN" altLang="en-US"/>
              <a:t>请求，请求被浏览器拦截的问题</a:t>
            </a:r>
            <a:endParaRPr kumimoji="1" lang="en-US" altLang="zh-CN"/>
          </a:p>
          <a:p>
            <a:pPr marL="0" indent="0">
              <a:buNone/>
            </a:pPr>
            <a:r>
              <a:rPr kumimoji="1" lang="zh-CN" altLang="en-US"/>
              <a:t>解决方案：</a:t>
            </a:r>
            <a:r>
              <a:rPr kumimoji="1" lang="en-US" altLang="zh-CN"/>
              <a:t>CORS</a:t>
            </a:r>
          </a:p>
        </p:txBody>
      </p:sp>
    </p:spTree>
    <p:extLst>
      <p:ext uri="{BB962C8B-B14F-4D97-AF65-F5344CB8AC3E}">
        <p14:creationId xmlns:p14="http://schemas.microsoft.com/office/powerpoint/2010/main" val="517313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跨域问题处理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90244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网关处理跨域采用的同样是</a:t>
            </a:r>
            <a:r>
              <a:rPr kumimoji="1" lang="en-US" altLang="zh-CN"/>
              <a:t>CORS</a:t>
            </a:r>
            <a:r>
              <a:rPr kumimoji="1" lang="zh-CN" altLang="en-US"/>
              <a:t>方案，并且只需要简单配置即可实现：</a:t>
            </a:r>
            <a:endParaRPr kumimoji="1" lang="en-US" altLang="zh-CN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0C7AA8D-BC26-474D-84F2-540A7FF9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1" y="2188431"/>
            <a:ext cx="10749598" cy="4093428"/>
          </a:xfrm>
          <a:prstGeom prst="rect">
            <a:avLst/>
          </a:prstGeom>
          <a:solidFill>
            <a:srgbClr val="F0F8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spring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cloud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gateway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。。。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globalcors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全局的跨域处理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add-to-simple-url-handler-mapping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true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解决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options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请求被拦截问题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corsConfigurations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'[/**]'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allowedOrigins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允许哪些网站的跨域请求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kumimoji="0" lang="en-US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http://localhost:8090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b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"http://www.leyou.com"</a:t>
            </a:r>
            <a:b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allowedMethods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允许的跨域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ajax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的请求方式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"GET"</a:t>
            </a:r>
            <a:b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"POST"</a:t>
            </a:r>
            <a:b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"DELETE"</a:t>
            </a:r>
            <a:b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"PUT"</a:t>
            </a:r>
            <a:b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"OPTIONS"</a:t>
            </a:r>
            <a:b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allowedHeaders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"*"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允许在请求中携带的头信息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allowCredentials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true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是否允许携带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cookie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maxAge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360000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这次跨域检测的有效期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13710"/>
      </p:ext>
    </p:extLst>
  </p:cSld>
  <p:clrMapOvr>
    <a:masterClrMapping/>
  </p:clrMapOvr>
  <p:transition spd="slow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E2D5A4A-49C0-48D2-9667-005C59406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584" y="1463040"/>
            <a:ext cx="5921372" cy="4511040"/>
          </a:xfrm>
        </p:spPr>
        <p:txBody>
          <a:bodyPr/>
          <a:lstStyle/>
          <a:p>
            <a:pPr marL="0" indent="0">
              <a:buNone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CORS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跨域要配置的参数包括哪几个？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prstClr val="black"/>
                </a:solidFill>
              </a:rPr>
              <a:t>允许哪些域名跨域？</a:t>
            </a:r>
            <a:endParaRPr lang="en-US" altLang="zh-CN" sz="160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prstClr val="black"/>
                </a:solidFill>
              </a:rPr>
              <a:t>允许哪些请求头？</a:t>
            </a:r>
            <a:endParaRPr lang="en-US" altLang="zh-CN" sz="160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允许哪些请求方式？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prstClr val="black"/>
                </a:solidFill>
              </a:rPr>
              <a:t>是否允许使用</a:t>
            </a:r>
            <a:r>
              <a:rPr lang="en-US" altLang="zh-CN" sz="1600">
                <a:solidFill>
                  <a:prstClr val="black"/>
                </a:solidFill>
              </a:rPr>
              <a:t>cookie</a:t>
            </a:r>
            <a:r>
              <a:rPr lang="zh-CN" altLang="en-US" sz="1600">
                <a:solidFill>
                  <a:prstClr val="black"/>
                </a:solidFill>
              </a:rPr>
              <a:t>？</a:t>
            </a:r>
            <a:endParaRPr lang="en-US" altLang="zh-CN" sz="160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有效期是多久？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806ACD1-FEF4-46D4-8E60-1E9A0A07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Gateway-</a:t>
            </a:r>
            <a:r>
              <a:rPr lang="zh-CN" altLang="en-US"/>
              <a:t>全局过滤器</a:t>
            </a:r>
          </a:p>
        </p:txBody>
      </p:sp>
    </p:spTree>
    <p:extLst>
      <p:ext uri="{BB962C8B-B14F-4D97-AF65-F5344CB8AC3E}">
        <p14:creationId xmlns:p14="http://schemas.microsoft.com/office/powerpoint/2010/main" val="41754258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Nacos</a:t>
            </a:r>
            <a:r>
              <a:rPr kumimoji="1"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配置管理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统一配置管理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6043618" cy="2483266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配置获取的步骤如下：</a:t>
            </a:r>
            <a:endParaRPr kumimoji="1" lang="zh-CN" altLang="en-US" dirty="0"/>
          </a:p>
        </p:txBody>
      </p:sp>
      <p:sp>
        <p:nvSpPr>
          <p:cNvPr id="2" name="流程图: 过程 1">
            <a:extLst>
              <a:ext uri="{FF2B5EF4-FFF2-40B4-BE49-F238E27FC236}">
                <a16:creationId xmlns:a16="http://schemas.microsoft.com/office/drawing/2014/main" id="{94B4DFA3-2F66-4721-B0B9-31C6E1D4BCCC}"/>
              </a:ext>
            </a:extLst>
          </p:cNvPr>
          <p:cNvSpPr/>
          <p:nvPr/>
        </p:nvSpPr>
        <p:spPr>
          <a:xfrm>
            <a:off x="3844696" y="2898637"/>
            <a:ext cx="1801288" cy="710715"/>
          </a:xfrm>
          <a:prstGeom prst="flowChartProcess">
            <a:avLst/>
          </a:prstGeom>
          <a:ln>
            <a:solidFill>
              <a:srgbClr val="AD2B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49504F"/>
                </a:solidFill>
              </a:rPr>
              <a:t>读取本地配置文件</a:t>
            </a:r>
            <a:r>
              <a:rPr lang="en-US" altLang="zh-CN" sz="1400">
                <a:solidFill>
                  <a:srgbClr val="49504F"/>
                </a:solidFill>
              </a:rPr>
              <a:t>application.yml</a:t>
            </a:r>
            <a:endParaRPr lang="zh-CN" altLang="en-US" sz="1400">
              <a:solidFill>
                <a:srgbClr val="49504F"/>
              </a:solidFill>
            </a:endParaRPr>
          </a:p>
        </p:txBody>
      </p:sp>
      <p:sp>
        <p:nvSpPr>
          <p:cNvPr id="4" name="流程图: 准备 3">
            <a:extLst>
              <a:ext uri="{FF2B5EF4-FFF2-40B4-BE49-F238E27FC236}">
                <a16:creationId xmlns:a16="http://schemas.microsoft.com/office/drawing/2014/main" id="{80120B2A-B901-48BB-8873-7A7320E2878B}"/>
              </a:ext>
            </a:extLst>
          </p:cNvPr>
          <p:cNvSpPr/>
          <p:nvPr/>
        </p:nvSpPr>
        <p:spPr>
          <a:xfrm>
            <a:off x="710880" y="2995399"/>
            <a:ext cx="1514160" cy="517190"/>
          </a:xfrm>
          <a:prstGeom prst="flowChartPreparation">
            <a:avLst/>
          </a:prstGeom>
          <a:ln>
            <a:solidFill>
              <a:srgbClr val="AD2B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49504F"/>
                </a:solidFill>
              </a:rPr>
              <a:t>项目启动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D049021-8056-44F2-8982-7D44F610C501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>
            <a:off x="2225040" y="3253994"/>
            <a:ext cx="1619656" cy="1"/>
          </a:xfrm>
          <a:prstGeom prst="straightConnector1">
            <a:avLst/>
          </a:prstGeom>
          <a:ln w="12700">
            <a:solidFill>
              <a:srgbClr val="AD2B2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流程图: 过程 38">
            <a:extLst>
              <a:ext uri="{FF2B5EF4-FFF2-40B4-BE49-F238E27FC236}">
                <a16:creationId xmlns:a16="http://schemas.microsoft.com/office/drawing/2014/main" id="{D9E60BB0-8652-4102-9D9A-5DEB862F604A}"/>
              </a:ext>
            </a:extLst>
          </p:cNvPr>
          <p:cNvSpPr/>
          <p:nvPr/>
        </p:nvSpPr>
        <p:spPr>
          <a:xfrm>
            <a:off x="6966662" y="2898637"/>
            <a:ext cx="965200" cy="710715"/>
          </a:xfrm>
          <a:prstGeom prst="flowChartProcess">
            <a:avLst/>
          </a:prstGeom>
          <a:ln>
            <a:solidFill>
              <a:srgbClr val="AD2B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49504F"/>
                </a:solidFill>
              </a:rPr>
              <a:t>创建</a:t>
            </a:r>
            <a:r>
              <a:rPr lang="en-US" altLang="zh-CN" sz="1400">
                <a:solidFill>
                  <a:srgbClr val="49504F"/>
                </a:solidFill>
              </a:rPr>
              <a:t>spring</a:t>
            </a:r>
            <a:r>
              <a:rPr lang="zh-CN" altLang="en-US" sz="1400">
                <a:solidFill>
                  <a:srgbClr val="49504F"/>
                </a:solidFill>
              </a:rPr>
              <a:t>容器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FBCB975-6DD2-409C-BB21-D97BBA8413A7}"/>
              </a:ext>
            </a:extLst>
          </p:cNvPr>
          <p:cNvCxnSpPr>
            <a:cxnSpLocks/>
            <a:stCxn id="2" idx="3"/>
            <a:endCxn id="39" idx="1"/>
          </p:cNvCxnSpPr>
          <p:nvPr/>
        </p:nvCxnSpPr>
        <p:spPr>
          <a:xfrm>
            <a:off x="5645984" y="3253995"/>
            <a:ext cx="1320678" cy="0"/>
          </a:xfrm>
          <a:prstGeom prst="straightConnector1">
            <a:avLst/>
          </a:prstGeom>
          <a:ln w="12700">
            <a:solidFill>
              <a:srgbClr val="AD2B2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B1E872F-9B9E-45FE-B7BA-80A91EE5EA4B}"/>
              </a:ext>
            </a:extLst>
          </p:cNvPr>
          <p:cNvCxnSpPr>
            <a:cxnSpLocks/>
            <a:stCxn id="39" idx="3"/>
            <a:endCxn id="46" idx="1"/>
          </p:cNvCxnSpPr>
          <p:nvPr/>
        </p:nvCxnSpPr>
        <p:spPr>
          <a:xfrm>
            <a:off x="7931862" y="3253995"/>
            <a:ext cx="1463991" cy="0"/>
          </a:xfrm>
          <a:prstGeom prst="straightConnector1">
            <a:avLst/>
          </a:prstGeom>
          <a:ln w="12700">
            <a:solidFill>
              <a:srgbClr val="AD2B2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流程图: 过程 45">
            <a:extLst>
              <a:ext uri="{FF2B5EF4-FFF2-40B4-BE49-F238E27FC236}">
                <a16:creationId xmlns:a16="http://schemas.microsoft.com/office/drawing/2014/main" id="{E53A17A6-2FE8-46AC-AC94-4325842D6F8F}"/>
              </a:ext>
            </a:extLst>
          </p:cNvPr>
          <p:cNvSpPr/>
          <p:nvPr/>
        </p:nvSpPr>
        <p:spPr>
          <a:xfrm>
            <a:off x="9395853" y="2898637"/>
            <a:ext cx="965200" cy="710715"/>
          </a:xfrm>
          <a:prstGeom prst="flowChartProcess">
            <a:avLst/>
          </a:prstGeom>
          <a:ln>
            <a:solidFill>
              <a:srgbClr val="AD2B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49504F"/>
                </a:solidFill>
              </a:rPr>
              <a:t>加载</a:t>
            </a:r>
            <a:r>
              <a:rPr lang="en-US" altLang="zh-CN" sz="1400">
                <a:solidFill>
                  <a:srgbClr val="49504F"/>
                </a:solidFill>
              </a:rPr>
              <a:t>bean</a:t>
            </a:r>
            <a:endParaRPr lang="zh-CN" altLang="en-US" sz="1400">
              <a:solidFill>
                <a:srgbClr val="49504F"/>
              </a:solidFill>
            </a:endParaRPr>
          </a:p>
        </p:txBody>
      </p:sp>
      <p:sp>
        <p:nvSpPr>
          <p:cNvPr id="54" name="流程图: 过程 53">
            <a:extLst>
              <a:ext uri="{FF2B5EF4-FFF2-40B4-BE49-F238E27FC236}">
                <a16:creationId xmlns:a16="http://schemas.microsoft.com/office/drawing/2014/main" id="{8ADA41E6-F70E-4352-8CBA-D40DDCCB9D1F}"/>
              </a:ext>
            </a:extLst>
          </p:cNvPr>
          <p:cNvSpPr/>
          <p:nvPr/>
        </p:nvSpPr>
        <p:spPr>
          <a:xfrm>
            <a:off x="2736182" y="4818898"/>
            <a:ext cx="965200" cy="710715"/>
          </a:xfrm>
          <a:prstGeom prst="flowChartProcess">
            <a:avLst/>
          </a:prstGeom>
          <a:ln>
            <a:solidFill>
              <a:srgbClr val="AD2B2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49504F"/>
                </a:solidFill>
              </a:rPr>
              <a:t>读取</a:t>
            </a:r>
            <a:r>
              <a:rPr lang="en-US" altLang="zh-CN" sz="1400">
                <a:solidFill>
                  <a:srgbClr val="49504F"/>
                </a:solidFill>
              </a:rPr>
              <a:t>nacos</a:t>
            </a:r>
            <a:r>
              <a:rPr lang="zh-CN" altLang="en-US" sz="1400">
                <a:solidFill>
                  <a:srgbClr val="49504F"/>
                </a:solidFill>
              </a:rPr>
              <a:t>中配置文件</a:t>
            </a:r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6EBE6AF4-4625-4D7A-92E1-3435A9745C48}"/>
              </a:ext>
            </a:extLst>
          </p:cNvPr>
          <p:cNvCxnSpPr>
            <a:cxnSpLocks/>
            <a:stCxn id="54" idx="3"/>
            <a:endCxn id="2" idx="2"/>
          </p:cNvCxnSpPr>
          <p:nvPr/>
        </p:nvCxnSpPr>
        <p:spPr>
          <a:xfrm flipV="1">
            <a:off x="3701382" y="3609352"/>
            <a:ext cx="1043958" cy="1564904"/>
          </a:xfrm>
          <a:prstGeom prst="straightConnector1">
            <a:avLst/>
          </a:prstGeom>
          <a:ln w="12700">
            <a:solidFill>
              <a:srgbClr val="AD2B2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7729475C-CEC5-456E-9BCE-E02DA2EB0DC0}"/>
              </a:ext>
            </a:extLst>
          </p:cNvPr>
          <p:cNvCxnSpPr>
            <a:cxnSpLocks/>
            <a:stCxn id="4" idx="2"/>
            <a:endCxn id="54" idx="1"/>
          </p:cNvCxnSpPr>
          <p:nvPr/>
        </p:nvCxnSpPr>
        <p:spPr>
          <a:xfrm>
            <a:off x="1467960" y="3512589"/>
            <a:ext cx="1268222" cy="1661667"/>
          </a:xfrm>
          <a:prstGeom prst="straightConnector1">
            <a:avLst/>
          </a:prstGeom>
          <a:ln w="12700">
            <a:solidFill>
              <a:srgbClr val="AD2B2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537A13E8-F230-48B0-8E1B-CFA3BDF7284B}"/>
              </a:ext>
            </a:extLst>
          </p:cNvPr>
          <p:cNvSpPr txBox="1"/>
          <p:nvPr/>
        </p:nvSpPr>
        <p:spPr>
          <a:xfrm>
            <a:off x="4788744" y="3660072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nacos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地址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1748FC17-E75D-465A-93EE-9A42A4AE1211}"/>
              </a:ext>
            </a:extLst>
          </p:cNvPr>
          <p:cNvGrpSpPr/>
          <p:nvPr/>
        </p:nvGrpSpPr>
        <p:grpSpPr>
          <a:xfrm>
            <a:off x="298893" y="4646590"/>
            <a:ext cx="1393330" cy="1258992"/>
            <a:chOff x="5870934" y="4773439"/>
            <a:chExt cx="1393330" cy="1258992"/>
          </a:xfrm>
        </p:grpSpPr>
        <p:sp>
          <p:nvSpPr>
            <p:cNvPr id="235" name="矩形: 剪去单角 234">
              <a:extLst>
                <a:ext uri="{FF2B5EF4-FFF2-40B4-BE49-F238E27FC236}">
                  <a16:creationId xmlns:a16="http://schemas.microsoft.com/office/drawing/2014/main" id="{A97A9CF2-E0AD-4BA4-B9BB-8B2079C3A412}"/>
                </a:ext>
              </a:extLst>
            </p:cNvPr>
            <p:cNvSpPr/>
            <p:nvPr/>
          </p:nvSpPr>
          <p:spPr>
            <a:xfrm>
              <a:off x="6283463" y="4773439"/>
              <a:ext cx="568274" cy="710716"/>
            </a:xfrm>
            <a:prstGeom prst="snip1Rect">
              <a:avLst>
                <a:gd name="adj" fmla="val 28162"/>
              </a:avLst>
            </a:prstGeom>
            <a:noFill/>
            <a:ln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49504F"/>
                </a:solidFill>
              </a:endParaRPr>
            </a:p>
          </p:txBody>
        </p:sp>
        <p:sp>
          <p:nvSpPr>
            <p:cNvPr id="236" name="文本框 235">
              <a:extLst>
                <a:ext uri="{FF2B5EF4-FFF2-40B4-BE49-F238E27FC236}">
                  <a16:creationId xmlns:a16="http://schemas.microsoft.com/office/drawing/2014/main" id="{441FC40C-44DC-48FF-B060-CADE9AA65FF1}"/>
                </a:ext>
              </a:extLst>
            </p:cNvPr>
            <p:cNvSpPr txBox="1"/>
            <p:nvPr/>
          </p:nvSpPr>
          <p:spPr>
            <a:xfrm>
              <a:off x="5870934" y="5570766"/>
              <a:ext cx="13933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>
                  <a:solidFill>
                    <a:srgbClr val="49504F"/>
                  </a:solidFill>
                </a:rPr>
                <a:t>bootstrap.yml</a:t>
              </a:r>
              <a:endParaRPr lang="zh-CN" altLang="en-US" sz="1200">
                <a:solidFill>
                  <a:srgbClr val="49504F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B25EB408-F489-4924-906F-EDB8EA0A6FBE}"/>
                </a:ext>
              </a:extLst>
            </p:cNvPr>
            <p:cNvCxnSpPr>
              <a:cxnSpLocks/>
            </p:cNvCxnSpPr>
            <p:nvPr/>
          </p:nvCxnSpPr>
          <p:spPr>
            <a:xfrm>
              <a:off x="6403276" y="4985359"/>
              <a:ext cx="32864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84CBD44D-019B-4A98-992E-38841DE19321}"/>
                </a:ext>
              </a:extLst>
            </p:cNvPr>
            <p:cNvCxnSpPr>
              <a:cxnSpLocks/>
            </p:cNvCxnSpPr>
            <p:nvPr/>
          </p:nvCxnSpPr>
          <p:spPr>
            <a:xfrm>
              <a:off x="6394712" y="5128797"/>
              <a:ext cx="32864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8E446FEE-2B23-491B-B74C-5E09325AE202}"/>
                </a:ext>
              </a:extLst>
            </p:cNvPr>
            <p:cNvCxnSpPr>
              <a:cxnSpLocks/>
            </p:cNvCxnSpPr>
            <p:nvPr/>
          </p:nvCxnSpPr>
          <p:spPr>
            <a:xfrm>
              <a:off x="6403276" y="5279110"/>
              <a:ext cx="32864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190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28685 0.1796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9" grpId="0" animBg="1"/>
      <p:bldP spid="46" grpId="0" animBg="1"/>
      <p:bldP spid="54" grpId="0" animBg="1"/>
      <p:bldP spid="31" grpId="0"/>
      <p:bldP spid="31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A9FD34EB-EFFC-4ECA-AB13-2EFB082E33BD}"/>
              </a:ext>
            </a:extLst>
          </p:cNvPr>
          <p:cNvSpPr/>
          <p:nvPr/>
        </p:nvSpPr>
        <p:spPr>
          <a:xfrm>
            <a:off x="6456679" y="1489486"/>
            <a:ext cx="4773929" cy="4890994"/>
          </a:xfrm>
          <a:prstGeom prst="roundRect">
            <a:avLst>
              <a:gd name="adj" fmla="val 3357"/>
            </a:avLst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428AD20-0AB8-476B-BA1C-7BA58A1F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微服务框架小结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2D5AA-9C6F-4FFA-9B88-C2B4D3209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整体框架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4D8A3E-9B84-4096-844D-70E81408F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28" y="3650553"/>
            <a:ext cx="1843365" cy="564583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6F04AD6-4F49-45A2-A195-09DFDAD6F2D4}"/>
              </a:ext>
            </a:extLst>
          </p:cNvPr>
          <p:cNvCxnSpPr>
            <a:cxnSpLocks/>
            <a:stCxn id="15" idx="3"/>
            <a:endCxn id="5" idx="1"/>
          </p:cNvCxnSpPr>
          <p:nvPr/>
        </p:nvCxnSpPr>
        <p:spPr>
          <a:xfrm flipV="1">
            <a:off x="6070005" y="3932845"/>
            <a:ext cx="643323" cy="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形 15">
            <a:extLst>
              <a:ext uri="{FF2B5EF4-FFF2-40B4-BE49-F238E27FC236}">
                <a16:creationId xmlns:a16="http://schemas.microsoft.com/office/drawing/2014/main" id="{75895794-CB38-4657-9C71-7ECF51687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8014" y="3520773"/>
            <a:ext cx="958041" cy="824144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384D022-FDBF-4660-9345-D783571BCF05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8556693" y="3932845"/>
            <a:ext cx="11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12376E58-83B0-4E19-A049-77C44BE3278D}"/>
              </a:ext>
            </a:extLst>
          </p:cNvPr>
          <p:cNvGrpSpPr/>
          <p:nvPr/>
        </p:nvGrpSpPr>
        <p:grpSpPr>
          <a:xfrm>
            <a:off x="9500060" y="2354414"/>
            <a:ext cx="1333948" cy="887383"/>
            <a:chOff x="9387030" y="2635982"/>
            <a:chExt cx="1333948" cy="88738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4D6738E-FD6E-4DC0-ABB8-DBB9E9667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755" y="2635982"/>
              <a:ext cx="558498" cy="55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D03CCAB-FC7E-4104-80EA-9D122E5305BF}"/>
                </a:ext>
              </a:extLst>
            </p:cNvPr>
            <p:cNvSpPr txBox="1"/>
            <p:nvPr/>
          </p:nvSpPr>
          <p:spPr>
            <a:xfrm>
              <a:off x="9387030" y="3215588"/>
              <a:ext cx="1333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JetBrains Mono" panose="02000009000000000000" pitchFamily="49" charset="0"/>
                  <a:ea typeface="阿里巴巴普惠体" panose="00020600040101010101" pitchFamily="18" charset="-122"/>
                  <a:cs typeface="JetBrains Mono" panose="02000009000000000000" pitchFamily="49" charset="0"/>
                </a:rPr>
                <a:t>kubernetes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JetBrains Mono" panose="02000009000000000000" pitchFamily="49" charset="0"/>
                <a:ea typeface="阿里巴巴普惠体" panose="00020600040101010101" pitchFamily="18" charset="-122"/>
                <a:cs typeface="JetBrains Mono" panose="02000009000000000000" pitchFamily="49" charset="0"/>
              </a:endParaRPr>
            </a:p>
          </p:txBody>
        </p:sp>
      </p:grpSp>
      <p:pic>
        <p:nvPicPr>
          <p:cNvPr id="1032" name="Picture 8" descr="Rancher Brand Guidelines &amp; Resources">
            <a:extLst>
              <a:ext uri="{FF2B5EF4-FFF2-40B4-BE49-F238E27FC236}">
                <a16:creationId xmlns:a16="http://schemas.microsoft.com/office/drawing/2014/main" id="{01FF90AC-0F06-4C8D-943E-6A5B0968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18" y="4721423"/>
            <a:ext cx="1262231" cy="6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7087DE-5CD2-4605-A86F-83A55A100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880" y="1489487"/>
            <a:ext cx="5359125" cy="4890993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AE29B21-8435-4C7E-B534-B7FAE5CAFE1C}"/>
              </a:ext>
            </a:extLst>
          </p:cNvPr>
          <p:cNvSpPr/>
          <p:nvPr/>
        </p:nvSpPr>
        <p:spPr>
          <a:xfrm>
            <a:off x="528320" y="2255520"/>
            <a:ext cx="3840480" cy="2781700"/>
          </a:xfrm>
          <a:prstGeom prst="roundRect">
            <a:avLst>
              <a:gd name="adj" fmla="val 6805"/>
            </a:avLst>
          </a:prstGeom>
          <a:solidFill>
            <a:srgbClr val="00B050">
              <a:alpha val="10000"/>
            </a:srgbClr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598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: 圆角 102">
            <a:extLst>
              <a:ext uri="{FF2B5EF4-FFF2-40B4-BE49-F238E27FC236}">
                <a16:creationId xmlns:a16="http://schemas.microsoft.com/office/drawing/2014/main" id="{0CD27A6B-5885-4AAE-8CF2-2272FDD77E11}"/>
              </a:ext>
            </a:extLst>
          </p:cNvPr>
          <p:cNvSpPr/>
          <p:nvPr/>
        </p:nvSpPr>
        <p:spPr>
          <a:xfrm>
            <a:off x="0" y="4043336"/>
            <a:ext cx="12192000" cy="19888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28B761AD-4972-4AF4-B32F-2B00B4E39704}"/>
              </a:ext>
            </a:extLst>
          </p:cNvPr>
          <p:cNvSpPr/>
          <p:nvPr/>
        </p:nvSpPr>
        <p:spPr>
          <a:xfrm>
            <a:off x="0" y="2059619"/>
            <a:ext cx="12192000" cy="198882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428AD20-0AB8-476B-BA1C-7BA58A1F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微服务框架课程介绍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2D5AA-9C6F-4FFA-9B88-C2B4D3209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学习路径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D9531E3-7CE2-422F-A62C-5683DB3187AF}"/>
              </a:ext>
            </a:extLst>
          </p:cNvPr>
          <p:cNvGrpSpPr/>
          <p:nvPr/>
        </p:nvGrpSpPr>
        <p:grpSpPr>
          <a:xfrm>
            <a:off x="1017377" y="2432380"/>
            <a:ext cx="1245086" cy="1195384"/>
            <a:chOff x="669940" y="2626209"/>
            <a:chExt cx="1245086" cy="1195384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A99B2AD1-F894-46B0-A10A-EBA7B1333771}"/>
                </a:ext>
              </a:extLst>
            </p:cNvPr>
            <p:cNvGrpSpPr/>
            <p:nvPr/>
          </p:nvGrpSpPr>
          <p:grpSpPr>
            <a:xfrm>
              <a:off x="669940" y="2626209"/>
              <a:ext cx="1245086" cy="1195384"/>
              <a:chOff x="1025912" y="1973767"/>
              <a:chExt cx="1918010" cy="1940312"/>
            </a:xfrm>
          </p:grpSpPr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84138301-944E-4030-BE9C-CA8B985452C5}"/>
                  </a:ext>
                </a:extLst>
              </p:cNvPr>
              <p:cNvSpPr/>
              <p:nvPr/>
            </p:nvSpPr>
            <p:spPr>
              <a:xfrm>
                <a:off x="1025912" y="1973767"/>
                <a:ext cx="1918010" cy="19403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49504F"/>
                </a:solidFill>
              </a:ln>
              <a:effectLst>
                <a:outerShdw blurRad="50800" dist="50800" dir="5400000" sx="102000" sy="102000" rotWithShape="0">
                  <a:srgbClr val="000000">
                    <a:alpha val="27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01 </a:t>
                </a:r>
                <a:r>
                  <a:rPr lang="zh-CN" altLang="en-US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微服务治理</a:t>
                </a:r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0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zh-CN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>
                  <a:lnSpc>
                    <a:spcPct val="120000"/>
                  </a:lnSpc>
                </a:pPr>
                <a:endPara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9ED18539-D424-46F6-A709-3FE1F48A3933}"/>
                  </a:ext>
                </a:extLst>
              </p:cNvPr>
              <p:cNvSpPr/>
              <p:nvPr/>
            </p:nvSpPr>
            <p:spPr>
              <a:xfrm>
                <a:off x="1025912" y="3813717"/>
                <a:ext cx="1918010" cy="100362"/>
              </a:xfrm>
              <a:prstGeom prst="rect">
                <a:avLst/>
              </a:prstGeom>
              <a:solidFill>
                <a:srgbClr val="495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68217C2-1018-4FD3-BDB7-93717AA8E9EF}"/>
                </a:ext>
              </a:extLst>
            </p:cNvPr>
            <p:cNvSpPr txBox="1"/>
            <p:nvPr/>
          </p:nvSpPr>
          <p:spPr>
            <a:xfrm>
              <a:off x="927694" y="2977680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注册发现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D1D221B-3292-4965-8C61-5D782B2EF03C}"/>
                </a:ext>
              </a:extLst>
            </p:cNvPr>
            <p:cNvSpPr txBox="1"/>
            <p:nvPr/>
          </p:nvSpPr>
          <p:spPr>
            <a:xfrm>
              <a:off x="927694" y="3144608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远程调用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DD10E54-4C29-49E5-990A-2591BD02A981}"/>
                </a:ext>
              </a:extLst>
            </p:cNvPr>
            <p:cNvSpPr txBox="1"/>
            <p:nvPr/>
          </p:nvSpPr>
          <p:spPr>
            <a:xfrm>
              <a:off x="927694" y="3478465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网关路由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CFAF51E-543F-405D-A08E-F8655BB1FCA3}"/>
                </a:ext>
              </a:extLst>
            </p:cNvPr>
            <p:cNvSpPr txBox="1"/>
            <p:nvPr/>
          </p:nvSpPr>
          <p:spPr>
            <a:xfrm>
              <a:off x="927694" y="3311536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配置管理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CE25E87-9797-48BC-A036-B909B27E075F}"/>
              </a:ext>
            </a:extLst>
          </p:cNvPr>
          <p:cNvGrpSpPr/>
          <p:nvPr/>
        </p:nvGrpSpPr>
        <p:grpSpPr>
          <a:xfrm>
            <a:off x="1370434" y="4425386"/>
            <a:ext cx="1242340" cy="1193515"/>
            <a:chOff x="2177369" y="3359367"/>
            <a:chExt cx="1242340" cy="1193515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AEA9CF96-7568-4FB6-A034-B68493234627}"/>
                </a:ext>
              </a:extLst>
            </p:cNvPr>
            <p:cNvGrpSpPr/>
            <p:nvPr/>
          </p:nvGrpSpPr>
          <p:grpSpPr>
            <a:xfrm>
              <a:off x="2177369" y="3359367"/>
              <a:ext cx="1242340" cy="1193515"/>
              <a:chOff x="1025912" y="1973767"/>
              <a:chExt cx="1918010" cy="1940312"/>
            </a:xfrm>
          </p:grpSpPr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E130026D-F7D2-4517-AE57-6024FD9DF816}"/>
                  </a:ext>
                </a:extLst>
              </p:cNvPr>
              <p:cNvSpPr/>
              <p:nvPr/>
            </p:nvSpPr>
            <p:spPr>
              <a:xfrm>
                <a:off x="1025912" y="1973767"/>
                <a:ext cx="1918010" cy="19403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AD2B26"/>
                </a:solidFill>
              </a:ln>
              <a:effectLst>
                <a:outerShdw blurRad="50800" dist="50800" dir="5400000" sx="102000" sy="102000" rotWithShape="0">
                  <a:srgbClr val="000000">
                    <a:alpha val="27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06 </a:t>
                </a:r>
                <a:r>
                  <a:rPr lang="zh-CN" altLang="en-US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微服务保护</a:t>
                </a:r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AEBF03A3-8962-4044-9C7F-0A9B5952E370}"/>
                  </a:ext>
                </a:extLst>
              </p:cNvPr>
              <p:cNvSpPr/>
              <p:nvPr/>
            </p:nvSpPr>
            <p:spPr>
              <a:xfrm>
                <a:off x="1025912" y="3813717"/>
                <a:ext cx="1918010" cy="100362"/>
              </a:xfrm>
              <a:prstGeom prst="rect">
                <a:avLst/>
              </a:prstGeom>
              <a:solidFill>
                <a:srgbClr val="AD2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EE8957E-A652-4518-9C98-3E8E4EF31C37}"/>
                </a:ext>
              </a:extLst>
            </p:cNvPr>
            <p:cNvSpPr txBox="1"/>
            <p:nvPr/>
          </p:nvSpPr>
          <p:spPr>
            <a:xfrm>
              <a:off x="2446855" y="3722994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流量控制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3BDB5E0-BDE2-4127-9E4F-8DD6E5EAF55C}"/>
                </a:ext>
              </a:extLst>
            </p:cNvPr>
            <p:cNvSpPr txBox="1"/>
            <p:nvPr/>
          </p:nvSpPr>
          <p:spPr>
            <a:xfrm>
              <a:off x="2446855" y="3888327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系统保护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CA48DDD-7E7E-4FB6-986B-D1001230C2FA}"/>
                </a:ext>
              </a:extLst>
            </p:cNvPr>
            <p:cNvSpPr txBox="1"/>
            <p:nvPr/>
          </p:nvSpPr>
          <p:spPr>
            <a:xfrm>
              <a:off x="2446855" y="4053660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熔断降级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4541B9F-999B-497B-8713-864A66592E40}"/>
                </a:ext>
              </a:extLst>
            </p:cNvPr>
            <p:cNvSpPr txBox="1"/>
            <p:nvPr/>
          </p:nvSpPr>
          <p:spPr>
            <a:xfrm>
              <a:off x="2446855" y="4218993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服务授权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BCC1446-5077-480E-AC75-57C1BE6D82EB}"/>
              </a:ext>
            </a:extLst>
          </p:cNvPr>
          <p:cNvGrpSpPr/>
          <p:nvPr/>
        </p:nvGrpSpPr>
        <p:grpSpPr>
          <a:xfrm>
            <a:off x="5607532" y="4425386"/>
            <a:ext cx="1242340" cy="1193515"/>
            <a:chOff x="7998947" y="3359367"/>
            <a:chExt cx="1242340" cy="1193515"/>
          </a:xfrm>
        </p:grpSpPr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18F2FBBF-39DC-43D0-A760-A9437BD3466C}"/>
                </a:ext>
              </a:extLst>
            </p:cNvPr>
            <p:cNvGrpSpPr/>
            <p:nvPr/>
          </p:nvGrpSpPr>
          <p:grpSpPr>
            <a:xfrm>
              <a:off x="7998947" y="3359367"/>
              <a:ext cx="1242340" cy="1193515"/>
              <a:chOff x="1025912" y="1973767"/>
              <a:chExt cx="1918010" cy="1940312"/>
            </a:xfrm>
          </p:grpSpPr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0C997C54-B746-4D67-8D35-4EB31F3099A5}"/>
                  </a:ext>
                </a:extLst>
              </p:cNvPr>
              <p:cNvSpPr/>
              <p:nvPr/>
            </p:nvSpPr>
            <p:spPr>
              <a:xfrm>
                <a:off x="1025912" y="1973767"/>
                <a:ext cx="1918010" cy="19403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AD2B26"/>
                </a:solidFill>
              </a:ln>
              <a:effectLst>
                <a:outerShdw blurRad="50800" dist="50800" dir="5400000" sx="102000" sy="102000" rotWithShape="0">
                  <a:srgbClr val="000000">
                    <a:alpha val="27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08 </a:t>
                </a:r>
                <a:r>
                  <a:rPr lang="zh-CN" altLang="en-US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多级缓存</a:t>
                </a:r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5633364A-77CB-4BC1-BA40-1D5518079B30}"/>
                  </a:ext>
                </a:extLst>
              </p:cNvPr>
              <p:cNvSpPr/>
              <p:nvPr/>
            </p:nvSpPr>
            <p:spPr>
              <a:xfrm>
                <a:off x="1025912" y="3813717"/>
                <a:ext cx="1918010" cy="100362"/>
              </a:xfrm>
              <a:prstGeom prst="rect">
                <a:avLst/>
              </a:prstGeom>
              <a:solidFill>
                <a:srgbClr val="AD2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2A14CE1-90E5-4E1F-92FD-F72B6ED2672B}"/>
                </a:ext>
              </a:extLst>
            </p:cNvPr>
            <p:cNvSpPr txBox="1"/>
            <p:nvPr/>
          </p:nvSpPr>
          <p:spPr>
            <a:xfrm>
              <a:off x="8201573" y="3683027"/>
              <a:ext cx="837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OpenResty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B56A4BD-82D3-4BA6-A035-91EA14017003}"/>
                </a:ext>
              </a:extLst>
            </p:cNvPr>
            <p:cNvSpPr txBox="1"/>
            <p:nvPr/>
          </p:nvSpPr>
          <p:spPr>
            <a:xfrm>
              <a:off x="8147875" y="4059287"/>
              <a:ext cx="9444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缓存数据同步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92D863E-BEC0-4540-893C-779B017DBEE6}"/>
                </a:ext>
              </a:extLst>
            </p:cNvPr>
            <p:cNvSpPr txBox="1"/>
            <p:nvPr/>
          </p:nvSpPr>
          <p:spPr>
            <a:xfrm>
              <a:off x="8097379" y="4247417"/>
              <a:ext cx="10454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Nginx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本地缓存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4982BDD-B3A3-40E5-B7B2-DB9C435E80F2}"/>
                </a:ext>
              </a:extLst>
            </p:cNvPr>
            <p:cNvSpPr txBox="1"/>
            <p:nvPr/>
          </p:nvSpPr>
          <p:spPr>
            <a:xfrm>
              <a:off x="8274512" y="3871157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多级缓存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662D2CC-8ABC-44F5-B4A2-8991B48B73A5}"/>
              </a:ext>
            </a:extLst>
          </p:cNvPr>
          <p:cNvGrpSpPr/>
          <p:nvPr/>
        </p:nvGrpSpPr>
        <p:grpSpPr>
          <a:xfrm>
            <a:off x="7726081" y="4425386"/>
            <a:ext cx="1242340" cy="1193515"/>
            <a:chOff x="7174814" y="4694523"/>
            <a:chExt cx="1242340" cy="1193515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4778657C-A335-444A-B165-FDC55D916556}"/>
                </a:ext>
              </a:extLst>
            </p:cNvPr>
            <p:cNvGrpSpPr/>
            <p:nvPr/>
          </p:nvGrpSpPr>
          <p:grpSpPr>
            <a:xfrm>
              <a:off x="7174814" y="4694523"/>
              <a:ext cx="1242340" cy="1193515"/>
              <a:chOff x="1025912" y="1973767"/>
              <a:chExt cx="1918010" cy="1940312"/>
            </a:xfrm>
          </p:grpSpPr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20A65403-BBE5-49DB-90F8-30A88A3C80D5}"/>
                  </a:ext>
                </a:extLst>
              </p:cNvPr>
              <p:cNvSpPr/>
              <p:nvPr/>
            </p:nvSpPr>
            <p:spPr>
              <a:xfrm>
                <a:off x="1025912" y="1973767"/>
                <a:ext cx="1918010" cy="19403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AD2B26"/>
                </a:solidFill>
              </a:ln>
              <a:effectLst>
                <a:outerShdw blurRad="50800" dist="50800" dir="5400000" sx="102000" sy="102000" rotWithShape="0">
                  <a:srgbClr val="000000">
                    <a:alpha val="27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09 Redis</a:t>
                </a:r>
                <a:r>
                  <a:rPr lang="zh-CN" altLang="en-US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集群</a:t>
                </a:r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7F3FD7C4-2EA9-49E4-A553-49117A7F3A99}"/>
                  </a:ext>
                </a:extLst>
              </p:cNvPr>
              <p:cNvSpPr/>
              <p:nvPr/>
            </p:nvSpPr>
            <p:spPr>
              <a:xfrm>
                <a:off x="1025912" y="3813717"/>
                <a:ext cx="1918010" cy="100362"/>
              </a:xfrm>
              <a:prstGeom prst="rect">
                <a:avLst/>
              </a:prstGeom>
              <a:solidFill>
                <a:srgbClr val="AD2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1E6D003-53E9-4D70-B41D-B0D4F23A2684}"/>
                </a:ext>
              </a:extLst>
            </p:cNvPr>
            <p:cNvSpPr txBox="1"/>
            <p:nvPr/>
          </p:nvSpPr>
          <p:spPr>
            <a:xfrm>
              <a:off x="7412706" y="5579135"/>
              <a:ext cx="7665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Redis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集群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C90F1E7-44A3-47D7-ACAE-4081F09F6749}"/>
                </a:ext>
              </a:extLst>
            </p:cNvPr>
            <p:cNvSpPr txBox="1"/>
            <p:nvPr/>
          </p:nvSpPr>
          <p:spPr>
            <a:xfrm>
              <a:off x="7465605" y="5400459"/>
              <a:ext cx="660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Lua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脚本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EBCD7F6-0970-4293-9B25-672806136C00}"/>
                </a:ext>
              </a:extLst>
            </p:cNvPr>
            <p:cNvSpPr txBox="1"/>
            <p:nvPr/>
          </p:nvSpPr>
          <p:spPr>
            <a:xfrm>
              <a:off x="7387058" y="5043107"/>
              <a:ext cx="817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数据持久化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7BBA05B-3744-488E-9DA7-85233601E4AD}"/>
                </a:ext>
              </a:extLst>
            </p:cNvPr>
            <p:cNvSpPr txBox="1"/>
            <p:nvPr/>
          </p:nvSpPr>
          <p:spPr>
            <a:xfrm>
              <a:off x="7286069" y="5221783"/>
              <a:ext cx="10198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Redis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主从复制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1004DB7-A0CD-4057-9570-6AB2C039C7FF}"/>
              </a:ext>
            </a:extLst>
          </p:cNvPr>
          <p:cNvGrpSpPr/>
          <p:nvPr/>
        </p:nvGrpSpPr>
        <p:grpSpPr>
          <a:xfrm>
            <a:off x="5262667" y="2432380"/>
            <a:ext cx="1245086" cy="1195384"/>
            <a:chOff x="4227313" y="2713844"/>
            <a:chExt cx="1245086" cy="1195384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3948DF8C-E6E1-42E3-A917-712103A065CE}"/>
                </a:ext>
              </a:extLst>
            </p:cNvPr>
            <p:cNvGrpSpPr/>
            <p:nvPr/>
          </p:nvGrpSpPr>
          <p:grpSpPr>
            <a:xfrm>
              <a:off x="4227313" y="2713844"/>
              <a:ext cx="1245086" cy="1195384"/>
              <a:chOff x="1025912" y="1973767"/>
              <a:chExt cx="1918010" cy="1940312"/>
            </a:xfrm>
          </p:grpSpPr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0C63E1D9-6634-46D0-B052-39FD68D27D3B}"/>
                  </a:ext>
                </a:extLst>
              </p:cNvPr>
              <p:cNvSpPr/>
              <p:nvPr/>
            </p:nvSpPr>
            <p:spPr>
              <a:xfrm>
                <a:off x="1025912" y="1973767"/>
                <a:ext cx="1918010" cy="19403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49504F"/>
                </a:solidFill>
              </a:ln>
              <a:effectLst>
                <a:outerShdw blurRad="50800" dist="50800" dir="5400000" sx="102000" sy="102000" rotWithShape="0">
                  <a:srgbClr val="000000">
                    <a:alpha val="27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03 </a:t>
                </a:r>
                <a:r>
                  <a:rPr lang="zh-CN" altLang="en-US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异步通信</a:t>
                </a:r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0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zh-CN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>
                  <a:lnSpc>
                    <a:spcPct val="120000"/>
                  </a:lnSpc>
                </a:pPr>
                <a:endPara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0242C5BD-1541-4037-A9C9-FCF819FA7E42}"/>
                  </a:ext>
                </a:extLst>
              </p:cNvPr>
              <p:cNvSpPr/>
              <p:nvPr/>
            </p:nvSpPr>
            <p:spPr>
              <a:xfrm>
                <a:off x="1025912" y="3813717"/>
                <a:ext cx="1918010" cy="100362"/>
              </a:xfrm>
              <a:prstGeom prst="rect">
                <a:avLst/>
              </a:prstGeom>
              <a:solidFill>
                <a:srgbClr val="495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75435430-22F4-42D6-B542-17F1AACDF442}"/>
                </a:ext>
              </a:extLst>
            </p:cNvPr>
            <p:cNvSpPr txBox="1"/>
            <p:nvPr/>
          </p:nvSpPr>
          <p:spPr>
            <a:xfrm>
              <a:off x="4434417" y="3076191"/>
              <a:ext cx="8915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MQ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消息模型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897FA7F-95D5-4F83-BF6C-75CC410D0250}"/>
                </a:ext>
              </a:extLst>
            </p:cNvPr>
            <p:cNvSpPr txBox="1"/>
            <p:nvPr/>
          </p:nvSpPr>
          <p:spPr>
            <a:xfrm>
              <a:off x="4407968" y="3420011"/>
              <a:ext cx="9444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消息堆积问题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A9928D2-D9BA-44A6-B404-ADBFCB4F295D}"/>
                </a:ext>
              </a:extLst>
            </p:cNvPr>
            <p:cNvSpPr txBox="1"/>
            <p:nvPr/>
          </p:nvSpPr>
          <p:spPr>
            <a:xfrm>
              <a:off x="4408769" y="3248101"/>
              <a:ext cx="9428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SpringAMQP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50A2770-E98C-49FD-B54F-C9C58240E456}"/>
                </a:ext>
              </a:extLst>
            </p:cNvPr>
            <p:cNvSpPr txBox="1"/>
            <p:nvPr/>
          </p:nvSpPr>
          <p:spPr>
            <a:xfrm>
              <a:off x="4471286" y="3591921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数据持久化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D20F242-5256-4B2D-A803-28C4254F2531}"/>
              </a:ext>
            </a:extLst>
          </p:cNvPr>
          <p:cNvGrpSpPr/>
          <p:nvPr/>
        </p:nvGrpSpPr>
        <p:grpSpPr>
          <a:xfrm>
            <a:off x="9844630" y="4425386"/>
            <a:ext cx="1374207" cy="1193515"/>
            <a:chOff x="4471286" y="4059287"/>
            <a:chExt cx="1374207" cy="1193515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EB1703EF-43F3-445C-B87D-578A0E129DC6}"/>
                </a:ext>
              </a:extLst>
            </p:cNvPr>
            <p:cNvGrpSpPr/>
            <p:nvPr/>
          </p:nvGrpSpPr>
          <p:grpSpPr>
            <a:xfrm>
              <a:off x="4471286" y="4059287"/>
              <a:ext cx="1374207" cy="1193515"/>
              <a:chOff x="1025912" y="1973767"/>
              <a:chExt cx="1918010" cy="1940312"/>
            </a:xfrm>
          </p:grpSpPr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87BD4E96-D880-438A-B31A-F7E616EF602B}"/>
                  </a:ext>
                </a:extLst>
              </p:cNvPr>
              <p:cNvSpPr/>
              <p:nvPr/>
            </p:nvSpPr>
            <p:spPr>
              <a:xfrm>
                <a:off x="1025912" y="1973767"/>
                <a:ext cx="1918010" cy="19403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AD2B26"/>
                </a:solidFill>
              </a:ln>
              <a:effectLst>
                <a:outerShdw blurRad="50800" dist="50800" dir="5400000" sx="102000" sy="102000" rotWithShape="0">
                  <a:srgbClr val="000000">
                    <a:alpha val="27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10 </a:t>
                </a:r>
                <a:r>
                  <a:rPr lang="zh-CN" altLang="en-US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可靠消息服务</a:t>
                </a:r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5C854B57-D747-48D0-8DDD-949EEC6F1508}"/>
                  </a:ext>
                </a:extLst>
              </p:cNvPr>
              <p:cNvSpPr/>
              <p:nvPr/>
            </p:nvSpPr>
            <p:spPr>
              <a:xfrm>
                <a:off x="1025912" y="3813717"/>
                <a:ext cx="1918010" cy="100362"/>
              </a:xfrm>
              <a:prstGeom prst="rect">
                <a:avLst/>
              </a:prstGeom>
              <a:solidFill>
                <a:srgbClr val="AD2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1230D7EF-3F5A-4BC4-94A9-327D6CD5F8ED}"/>
                </a:ext>
              </a:extLst>
            </p:cNvPr>
            <p:cNvSpPr txBox="1"/>
            <p:nvPr/>
          </p:nvSpPr>
          <p:spPr>
            <a:xfrm>
              <a:off x="4742942" y="4413218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消息可靠性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C0E4BE3-7B49-4F21-98D1-78921477C77C}"/>
                </a:ext>
              </a:extLst>
            </p:cNvPr>
            <p:cNvSpPr txBox="1"/>
            <p:nvPr/>
          </p:nvSpPr>
          <p:spPr>
            <a:xfrm>
              <a:off x="4806261" y="4583039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镜像集群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AAF111DB-309F-48AC-A04B-29156F100186}"/>
                </a:ext>
              </a:extLst>
            </p:cNvPr>
            <p:cNvSpPr txBox="1"/>
            <p:nvPr/>
          </p:nvSpPr>
          <p:spPr>
            <a:xfrm>
              <a:off x="4806261" y="4752860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延迟队列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84723E12-6697-4E51-ACCC-44F8DBA3A32F}"/>
                </a:ext>
              </a:extLst>
            </p:cNvPr>
            <p:cNvSpPr txBox="1"/>
            <p:nvPr/>
          </p:nvSpPr>
          <p:spPr>
            <a:xfrm>
              <a:off x="4742942" y="4922680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消息幂等性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1632DCE-34A7-4DD0-B5C0-CCC06D022EE4}"/>
              </a:ext>
            </a:extLst>
          </p:cNvPr>
          <p:cNvGrpSpPr/>
          <p:nvPr/>
        </p:nvGrpSpPr>
        <p:grpSpPr>
          <a:xfrm>
            <a:off x="9507957" y="2432380"/>
            <a:ext cx="1245086" cy="1195384"/>
            <a:chOff x="10019092" y="2198989"/>
            <a:chExt cx="1245086" cy="1195384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73862B36-2904-42DF-93A5-8D3216EFEB76}"/>
                </a:ext>
              </a:extLst>
            </p:cNvPr>
            <p:cNvGrpSpPr/>
            <p:nvPr/>
          </p:nvGrpSpPr>
          <p:grpSpPr>
            <a:xfrm>
              <a:off x="10019092" y="2198989"/>
              <a:ext cx="1245086" cy="1195384"/>
              <a:chOff x="1025912" y="1973767"/>
              <a:chExt cx="1918010" cy="1940312"/>
            </a:xfrm>
          </p:grpSpPr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84A5B713-AD41-4A71-9A71-D5228D2CE4D4}"/>
                  </a:ext>
                </a:extLst>
              </p:cNvPr>
              <p:cNvSpPr/>
              <p:nvPr/>
            </p:nvSpPr>
            <p:spPr>
              <a:xfrm>
                <a:off x="1025912" y="1973767"/>
                <a:ext cx="1918010" cy="19403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49504F"/>
                </a:solidFill>
              </a:ln>
              <a:effectLst>
                <a:outerShdw blurRad="50800" dist="50800" dir="5400000" sx="102000" sy="102000" rotWithShape="0">
                  <a:srgbClr val="000000">
                    <a:alpha val="27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05 </a:t>
                </a:r>
                <a:r>
                  <a:rPr lang="zh-CN" altLang="en-US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分布式搜索</a:t>
                </a:r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0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zh-CN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>
                  <a:lnSpc>
                    <a:spcPct val="120000"/>
                  </a:lnSpc>
                </a:pPr>
                <a:endPara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BC3F0507-08C9-4D36-9FA5-D351C66CCE9B}"/>
                  </a:ext>
                </a:extLst>
              </p:cNvPr>
              <p:cNvSpPr/>
              <p:nvPr/>
            </p:nvSpPr>
            <p:spPr>
              <a:xfrm>
                <a:off x="1025912" y="3813717"/>
                <a:ext cx="1918010" cy="100362"/>
              </a:xfrm>
              <a:prstGeom prst="rect">
                <a:avLst/>
              </a:prstGeom>
              <a:solidFill>
                <a:srgbClr val="495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4EC3D3B5-5D6D-4FB1-8CEF-CF4523225CCD}"/>
                </a:ext>
              </a:extLst>
            </p:cNvPr>
            <p:cNvSpPr txBox="1"/>
            <p:nvPr/>
          </p:nvSpPr>
          <p:spPr>
            <a:xfrm>
              <a:off x="10308852" y="2600422"/>
              <a:ext cx="6655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DSL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语句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A66736D-2798-44B0-B2A0-AA6F86C0565E}"/>
                </a:ext>
              </a:extLst>
            </p:cNvPr>
            <p:cNvSpPr txBox="1"/>
            <p:nvPr/>
          </p:nvSpPr>
          <p:spPr>
            <a:xfrm>
              <a:off x="10208986" y="2942240"/>
              <a:ext cx="8338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ES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集群状态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E7B858C-6F53-49BA-A404-3551921857CA}"/>
                </a:ext>
              </a:extLst>
            </p:cNvPr>
            <p:cNvSpPr txBox="1"/>
            <p:nvPr/>
          </p:nvSpPr>
          <p:spPr>
            <a:xfrm>
              <a:off x="10308852" y="2767324"/>
              <a:ext cx="6383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RestAPI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0819EDF-FC75-43AC-8989-9FF35AA39A07}"/>
                </a:ext>
              </a:extLst>
            </p:cNvPr>
            <p:cNvSpPr txBox="1"/>
            <p:nvPr/>
          </p:nvSpPr>
          <p:spPr>
            <a:xfrm>
              <a:off x="10475886" y="3078467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...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BDEDDF7-00FC-4647-86A3-2016C29300F0}"/>
              </a:ext>
            </a:extLst>
          </p:cNvPr>
          <p:cNvGrpSpPr/>
          <p:nvPr/>
        </p:nvGrpSpPr>
        <p:grpSpPr>
          <a:xfrm>
            <a:off x="3140022" y="2432380"/>
            <a:ext cx="1245086" cy="1195384"/>
            <a:chOff x="9943816" y="4945359"/>
            <a:chExt cx="1245086" cy="1195384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AF61440D-D42E-45AB-BA51-924C4E9BDB61}"/>
                </a:ext>
              </a:extLst>
            </p:cNvPr>
            <p:cNvGrpSpPr/>
            <p:nvPr/>
          </p:nvGrpSpPr>
          <p:grpSpPr>
            <a:xfrm>
              <a:off x="9943816" y="4945359"/>
              <a:ext cx="1245086" cy="1195384"/>
              <a:chOff x="1025912" y="1973767"/>
              <a:chExt cx="1918010" cy="1940312"/>
            </a:xfrm>
          </p:grpSpPr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FF5BEAA0-AA10-4CA2-9779-06E458F36F40}"/>
                  </a:ext>
                </a:extLst>
              </p:cNvPr>
              <p:cNvSpPr/>
              <p:nvPr/>
            </p:nvSpPr>
            <p:spPr>
              <a:xfrm>
                <a:off x="1025912" y="1973767"/>
                <a:ext cx="1918010" cy="19403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49504F"/>
                </a:solidFill>
              </a:ln>
              <a:effectLst>
                <a:outerShdw blurRad="50800" dist="50800" dir="5400000" sx="102000" sy="102000" rotWithShape="0">
                  <a:srgbClr val="000000">
                    <a:alpha val="27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02 Docker</a:t>
                </a:r>
                <a:r>
                  <a:rPr lang="zh-CN" altLang="en-US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技术</a:t>
                </a:r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0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zh-CN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>
                  <a:lnSpc>
                    <a:spcPct val="120000"/>
                  </a:lnSpc>
                </a:pPr>
                <a:endPara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58B72276-2CBC-4215-AD95-6E22D6E45136}"/>
                  </a:ext>
                </a:extLst>
              </p:cNvPr>
              <p:cNvSpPr/>
              <p:nvPr/>
            </p:nvSpPr>
            <p:spPr>
              <a:xfrm>
                <a:off x="1025912" y="3813717"/>
                <a:ext cx="1918010" cy="100362"/>
              </a:xfrm>
              <a:prstGeom prst="rect">
                <a:avLst/>
              </a:prstGeom>
              <a:solidFill>
                <a:srgbClr val="495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B5CC72C6-3176-4132-9D43-3C5E71D9B2BE}"/>
                </a:ext>
              </a:extLst>
            </p:cNvPr>
            <p:cNvSpPr txBox="1"/>
            <p:nvPr/>
          </p:nvSpPr>
          <p:spPr>
            <a:xfrm>
              <a:off x="10137396" y="5266721"/>
              <a:ext cx="8579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Docker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使用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C7CEEC2C-4C18-4B98-8E97-0814CBB0FEBF}"/>
                </a:ext>
              </a:extLst>
            </p:cNvPr>
            <p:cNvSpPr txBox="1"/>
            <p:nvPr/>
          </p:nvSpPr>
          <p:spPr>
            <a:xfrm>
              <a:off x="9979500" y="5604699"/>
              <a:ext cx="11737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DockerCompose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993D4A5A-6AA9-4E3B-B142-4C5C65E17F59}"/>
                </a:ext>
              </a:extLst>
            </p:cNvPr>
            <p:cNvSpPr txBox="1"/>
            <p:nvPr/>
          </p:nvSpPr>
          <p:spPr>
            <a:xfrm>
              <a:off x="10169456" y="5435710"/>
              <a:ext cx="7938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Dockerfile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2D517F64-7D39-421D-A837-811512A43978}"/>
                </a:ext>
              </a:extLst>
            </p:cNvPr>
            <p:cNvSpPr txBox="1"/>
            <p:nvPr/>
          </p:nvSpPr>
          <p:spPr>
            <a:xfrm>
              <a:off x="10416318" y="5773688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...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E8FD1A3-D393-4AC1-9E73-33D5FC02BA70}"/>
              </a:ext>
            </a:extLst>
          </p:cNvPr>
          <p:cNvGrpSpPr/>
          <p:nvPr/>
        </p:nvGrpSpPr>
        <p:grpSpPr>
          <a:xfrm>
            <a:off x="7385312" y="2432380"/>
            <a:ext cx="1245086" cy="1195384"/>
            <a:chOff x="6658914" y="2376517"/>
            <a:chExt cx="1245086" cy="1195384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F19DC9EC-CCD1-4F3A-90E3-CD3B43CAB72D}"/>
                </a:ext>
              </a:extLst>
            </p:cNvPr>
            <p:cNvGrpSpPr/>
            <p:nvPr/>
          </p:nvGrpSpPr>
          <p:grpSpPr>
            <a:xfrm>
              <a:off x="6658914" y="2376517"/>
              <a:ext cx="1245086" cy="1195384"/>
              <a:chOff x="1025912" y="1973767"/>
              <a:chExt cx="1918010" cy="1940312"/>
            </a:xfrm>
          </p:grpSpPr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D1F847D2-49D0-4B91-A398-263FDD8D945B}"/>
                  </a:ext>
                </a:extLst>
              </p:cNvPr>
              <p:cNvSpPr/>
              <p:nvPr/>
            </p:nvSpPr>
            <p:spPr>
              <a:xfrm>
                <a:off x="1025912" y="1973767"/>
                <a:ext cx="1918010" cy="19403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49504F"/>
                </a:solidFill>
              </a:ln>
              <a:effectLst>
                <a:outerShdw blurRad="50800" dist="50800" dir="5400000" sx="102000" sy="102000" rotWithShape="0">
                  <a:srgbClr val="000000">
                    <a:alpha val="27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04 </a:t>
                </a:r>
                <a:r>
                  <a:rPr lang="zh-CN" altLang="en-US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分布式缓存</a:t>
                </a:r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0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zh-CN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>
                  <a:lnSpc>
                    <a:spcPct val="120000"/>
                  </a:lnSpc>
                </a:pPr>
                <a:endPara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06F2970D-7D1C-4EBC-8D57-943DB02C55C8}"/>
                  </a:ext>
                </a:extLst>
              </p:cNvPr>
              <p:cNvSpPr/>
              <p:nvPr/>
            </p:nvSpPr>
            <p:spPr>
              <a:xfrm>
                <a:off x="1025912" y="3813717"/>
                <a:ext cx="1918010" cy="100362"/>
              </a:xfrm>
              <a:prstGeom prst="rect">
                <a:avLst/>
              </a:prstGeom>
              <a:solidFill>
                <a:srgbClr val="495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BA1B269-267E-46D7-AC74-74219EA29A16}"/>
                </a:ext>
              </a:extLst>
            </p:cNvPr>
            <p:cNvSpPr txBox="1"/>
            <p:nvPr/>
          </p:nvSpPr>
          <p:spPr>
            <a:xfrm>
              <a:off x="6777476" y="2736338"/>
              <a:ext cx="10198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Redis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数据结构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78CCC8A-8945-40BD-9740-FA4F1D074750}"/>
                </a:ext>
              </a:extLst>
            </p:cNvPr>
            <p:cNvSpPr txBox="1"/>
            <p:nvPr/>
          </p:nvSpPr>
          <p:spPr>
            <a:xfrm>
              <a:off x="6751828" y="3096116"/>
              <a:ext cx="10711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缓存穿透、雪崩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CC265A8-09AF-4246-A17C-FF6574082B9A}"/>
                </a:ext>
              </a:extLst>
            </p:cNvPr>
            <p:cNvSpPr txBox="1"/>
            <p:nvPr/>
          </p:nvSpPr>
          <p:spPr>
            <a:xfrm>
              <a:off x="6687708" y="2916227"/>
              <a:ext cx="11993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SpringDataRedis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CE16F900-4621-4899-A982-6010E3500DA5}"/>
                </a:ext>
              </a:extLst>
            </p:cNvPr>
            <p:cNvSpPr txBox="1"/>
            <p:nvPr/>
          </p:nvSpPr>
          <p:spPr>
            <a:xfrm>
              <a:off x="7137350" y="3276005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...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C5AFCB7-E894-4827-AB46-C20192B76929}"/>
              </a:ext>
            </a:extLst>
          </p:cNvPr>
          <p:cNvGrpSpPr/>
          <p:nvPr/>
        </p:nvGrpSpPr>
        <p:grpSpPr>
          <a:xfrm>
            <a:off x="3488983" y="4425386"/>
            <a:ext cx="1242340" cy="1193515"/>
            <a:chOff x="997739" y="4691310"/>
            <a:chExt cx="1242340" cy="1193515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C0C04DDD-18C7-480E-90C8-5054BC29F5E7}"/>
                </a:ext>
              </a:extLst>
            </p:cNvPr>
            <p:cNvGrpSpPr/>
            <p:nvPr/>
          </p:nvGrpSpPr>
          <p:grpSpPr>
            <a:xfrm>
              <a:off x="997739" y="4691310"/>
              <a:ext cx="1242340" cy="1193515"/>
              <a:chOff x="1025912" y="1973767"/>
              <a:chExt cx="1918010" cy="1940312"/>
            </a:xfrm>
          </p:grpSpPr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4319BAEA-1733-447C-ADD7-18A22732BB5F}"/>
                  </a:ext>
                </a:extLst>
              </p:cNvPr>
              <p:cNvSpPr/>
              <p:nvPr/>
            </p:nvSpPr>
            <p:spPr>
              <a:xfrm>
                <a:off x="1025912" y="1973767"/>
                <a:ext cx="1918010" cy="19403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AD2B26"/>
                </a:solidFill>
              </a:ln>
              <a:effectLst>
                <a:outerShdw blurRad="50800" dist="50800" dir="5400000" sx="102000" sy="102000" rotWithShape="0">
                  <a:srgbClr val="000000">
                    <a:alpha val="27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07 </a:t>
                </a:r>
                <a:r>
                  <a:rPr lang="zh-CN" altLang="en-US" sz="1200" b="1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分布式事务</a:t>
                </a:r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pPr algn="ctr"/>
                <a:endParaRPr lang="en-US" altLang="zh-CN" sz="1200" b="1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3D0E7F27-3BC2-46A5-B62D-0F01C1582164}"/>
                  </a:ext>
                </a:extLst>
              </p:cNvPr>
              <p:cNvSpPr/>
              <p:nvPr/>
            </p:nvSpPr>
            <p:spPr>
              <a:xfrm>
                <a:off x="1025912" y="3813717"/>
                <a:ext cx="1918010" cy="100362"/>
              </a:xfrm>
              <a:prstGeom prst="rect">
                <a:avLst/>
              </a:prstGeom>
              <a:solidFill>
                <a:srgbClr val="AD2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9F844614-F906-4453-A035-F49469414523}"/>
                </a:ext>
              </a:extLst>
            </p:cNvPr>
            <p:cNvSpPr txBox="1"/>
            <p:nvPr/>
          </p:nvSpPr>
          <p:spPr>
            <a:xfrm>
              <a:off x="1215970" y="5058188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分布式事务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ADF8A2F1-3B7D-4F63-9558-4E2B7AFB78D5}"/>
                </a:ext>
              </a:extLst>
            </p:cNvPr>
            <p:cNvSpPr txBox="1"/>
            <p:nvPr/>
          </p:nvSpPr>
          <p:spPr>
            <a:xfrm>
              <a:off x="1295319" y="5233360"/>
              <a:ext cx="6591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TCC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模型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065A8ACE-4D73-443E-B6C5-43793B2A0082}"/>
                </a:ext>
              </a:extLst>
            </p:cNvPr>
            <p:cNvSpPr txBox="1"/>
            <p:nvPr/>
          </p:nvSpPr>
          <p:spPr>
            <a:xfrm>
              <a:off x="1329783" y="5408532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AT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模型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B96F8C35-2BD0-4464-A833-5542215ABC67}"/>
                </a:ext>
              </a:extLst>
            </p:cNvPr>
            <p:cNvSpPr txBox="1"/>
            <p:nvPr/>
          </p:nvSpPr>
          <p:spPr>
            <a:xfrm>
              <a:off x="1351638" y="5583705"/>
              <a:ext cx="5309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Seata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E76B97-6666-437E-8A6D-331A103396F7}"/>
              </a:ext>
            </a:extLst>
          </p:cNvPr>
          <p:cNvSpPr txBox="1"/>
          <p:nvPr/>
        </p:nvSpPr>
        <p:spPr>
          <a:xfrm>
            <a:off x="11319069" y="2587584"/>
            <a:ext cx="30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实用篇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BB24E18A-7C0C-46F9-8E3E-7887135F8801}"/>
              </a:ext>
            </a:extLst>
          </p:cNvPr>
          <p:cNvSpPr txBox="1"/>
          <p:nvPr/>
        </p:nvSpPr>
        <p:spPr>
          <a:xfrm>
            <a:off x="450456" y="4533425"/>
            <a:ext cx="30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高级篇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388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4" grpId="0"/>
      <p:bldP spid="10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限流过滤器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490244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b="1"/>
              <a:t>限流</a:t>
            </a:r>
            <a:r>
              <a:rPr kumimoji="1" lang="zh-CN" altLang="en-US"/>
              <a:t>：对应用服务器的请求做限制，避免因过多请求而导致服务器过载甚至宕机。限流算法常见的包括两种：</a:t>
            </a:r>
            <a:endParaRPr kumimoji="1" lang="en-US" altLang="zh-CN"/>
          </a:p>
          <a:p>
            <a:r>
              <a:rPr kumimoji="1" lang="zh-CN" altLang="en-US"/>
              <a:t>计数器算法，又包括窗口计数器算法、滑动窗口计数器算法</a:t>
            </a:r>
            <a:endParaRPr kumimoji="1" lang="en-US" altLang="zh-CN"/>
          </a:p>
          <a:p>
            <a:r>
              <a:rPr lang="zh-CN" alt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漏桶算法</a:t>
            </a:r>
            <a:r>
              <a:rPr lang="en-US" altLang="zh-CN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(Leaky Bucket)</a:t>
            </a:r>
            <a:endParaRPr kumimoji="1" lang="en-US" altLang="zh-CN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kumimoji="1" lang="zh-CN" altLang="en-US">
                <a:solidFill>
                  <a:srgbClr val="333333"/>
                </a:solidFill>
                <a:latin typeface="arial" panose="020B0604020202020204" pitchFamily="34" charset="0"/>
              </a:rPr>
              <a:t>令牌桶算法（</a:t>
            </a:r>
            <a:r>
              <a:rPr kumimoji="1" lang="en-US" altLang="zh-CN">
                <a:solidFill>
                  <a:srgbClr val="333333"/>
                </a:solidFill>
                <a:latin typeface="arial" panose="020B0604020202020204" pitchFamily="34" charset="0"/>
              </a:rPr>
              <a:t>Token Bucket</a:t>
            </a:r>
            <a:r>
              <a:rPr kumimoji="1" lang="zh-CN" altLang="en-US">
                <a:solidFill>
                  <a:srgbClr val="333333"/>
                </a:solidFill>
                <a:latin typeface="arial" panose="020B0604020202020204" pitchFamily="34" charset="0"/>
              </a:rPr>
              <a:t>）</a:t>
            </a:r>
            <a:endParaRPr kumimoji="1" lang="en-US" altLang="zh-CN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  <a:p>
            <a:pPr marL="0" indent="0">
              <a:buNone/>
            </a:pPr>
            <a:endParaRPr kumimoji="1" lang="en-US" altLang="zh-CN"/>
          </a:p>
        </p:txBody>
      </p:sp>
    </p:spTree>
    <p:extLst>
      <p:ext uri="{BB962C8B-B14F-4D97-AF65-F5344CB8AC3E}">
        <p14:creationId xmlns:p14="http://schemas.microsoft.com/office/powerpoint/2010/main" val="1940198081"/>
      </p:ext>
    </p:extLst>
  </p:cSld>
  <p:clrMapOvr>
    <a:masterClrMapping/>
  </p:clrMapOvr>
  <p:transition spd="slow"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直接连接符 256">
            <a:extLst>
              <a:ext uri="{FF2B5EF4-FFF2-40B4-BE49-F238E27FC236}">
                <a16:creationId xmlns:a16="http://schemas.microsoft.com/office/drawing/2014/main" id="{C460CF16-0101-4B2F-984F-6EA4AB5D4893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754326" y="4462363"/>
            <a:ext cx="10440147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限流过滤器</a:t>
            </a:r>
            <a:r>
              <a:rPr lang="en-US" altLang="zh-CN"/>
              <a:t>-</a:t>
            </a:r>
            <a:r>
              <a:rPr lang="zh-CN" altLang="en-US"/>
              <a:t>计数器算法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1782861"/>
          </a:xfrm>
        </p:spPr>
        <p:txBody>
          <a:bodyPr/>
          <a:lstStyle/>
          <a:p>
            <a:pPr marL="0" indent="0" algn="l" latinLnBrk="1">
              <a:buNone/>
            </a:pP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固定窗口计数器算法概念如下：</a:t>
            </a:r>
          </a:p>
          <a:p>
            <a:pPr algn="l" latinLnBrk="1"/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将时间划分为多个窗口；</a:t>
            </a:r>
          </a:p>
          <a:p>
            <a:pPr latinLnBrk="1"/>
            <a:r>
              <a:rPr lang="zh-CN" altLang="en-US">
                <a:solidFill>
                  <a:srgbClr val="303030"/>
                </a:solidFill>
                <a:latin typeface="Helvetica Neue"/>
              </a:rPr>
              <a:t>在每个窗口内每有一次请求就将计数器加一，当时间到达下一个窗口时，计数器重置。</a:t>
            </a:r>
            <a:endParaRPr lang="zh-CN" altLang="en-US" b="0" i="0">
              <a:solidFill>
                <a:srgbClr val="303030"/>
              </a:solidFill>
              <a:effectLst/>
              <a:latin typeface="Helvetica Neue"/>
            </a:endParaRPr>
          </a:p>
          <a:p>
            <a:pPr algn="l" latinLnBrk="1"/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如果计数器超过了限制数量，则本窗口内所有的请求都被丢弃。</a:t>
            </a:r>
            <a:endParaRPr kumimoji="1" lang="en-US" altLang="zh-CN"/>
          </a:p>
        </p:txBody>
      </p: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CA8F4319-A3B6-42B7-AB69-84C0E02059BC}"/>
              </a:ext>
            </a:extLst>
          </p:cNvPr>
          <p:cNvGrpSpPr/>
          <p:nvPr/>
        </p:nvGrpSpPr>
        <p:grpSpPr>
          <a:xfrm>
            <a:off x="314319" y="3251199"/>
            <a:ext cx="440007" cy="2782677"/>
            <a:chOff x="314319" y="3121891"/>
            <a:chExt cx="440007" cy="2782677"/>
          </a:xfrm>
        </p:grpSpPr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5B3EFE81-5C41-49BA-91D1-9AD079A895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880" y="3121891"/>
              <a:ext cx="0" cy="26600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2425221-A503-4F82-BF21-F84DF049E5BD}"/>
                </a:ext>
              </a:extLst>
            </p:cNvPr>
            <p:cNvSpPr txBox="1"/>
            <p:nvPr/>
          </p:nvSpPr>
          <p:spPr>
            <a:xfrm>
              <a:off x="314319" y="5596791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0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A4ACAA9-F1E3-4DFD-A67A-FE648C3A2367}"/>
                </a:ext>
              </a:extLst>
            </p:cNvPr>
            <p:cNvSpPr txBox="1"/>
            <p:nvPr/>
          </p:nvSpPr>
          <p:spPr>
            <a:xfrm>
              <a:off x="314319" y="5130099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1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030AF9E-9D9A-4143-B766-41CC6228642A}"/>
                </a:ext>
              </a:extLst>
            </p:cNvPr>
            <p:cNvSpPr txBox="1"/>
            <p:nvPr/>
          </p:nvSpPr>
          <p:spPr>
            <a:xfrm>
              <a:off x="314319" y="4661065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2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4CE5C99-1010-42CC-86A9-C15B05BB720C}"/>
                </a:ext>
              </a:extLst>
            </p:cNvPr>
            <p:cNvSpPr txBox="1"/>
            <p:nvPr/>
          </p:nvSpPr>
          <p:spPr>
            <a:xfrm>
              <a:off x="314319" y="4192031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3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847F123-8864-4137-A045-D5E236DA1689}"/>
                </a:ext>
              </a:extLst>
            </p:cNvPr>
            <p:cNvSpPr txBox="1"/>
            <p:nvPr/>
          </p:nvSpPr>
          <p:spPr>
            <a:xfrm>
              <a:off x="314319" y="3722997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4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0C8B9C1-FD38-4136-B18A-751AEC42DE26}"/>
                </a:ext>
              </a:extLst>
            </p:cNvPr>
            <p:cNvSpPr txBox="1"/>
            <p:nvPr/>
          </p:nvSpPr>
          <p:spPr>
            <a:xfrm>
              <a:off x="314319" y="3253963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5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3882AAA-1DB7-447A-9EB6-CEC0277599C5}"/>
                </a:ext>
              </a:extLst>
            </p:cNvPr>
            <p:cNvSpPr/>
            <p:nvPr/>
          </p:nvSpPr>
          <p:spPr>
            <a:xfrm>
              <a:off x="659922" y="5228571"/>
              <a:ext cx="94404" cy="944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DD91D325-FA2A-4400-91D0-A05896589CAE}"/>
                </a:ext>
              </a:extLst>
            </p:cNvPr>
            <p:cNvSpPr/>
            <p:nvPr/>
          </p:nvSpPr>
          <p:spPr>
            <a:xfrm>
              <a:off x="659922" y="5703477"/>
              <a:ext cx="94404" cy="944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079D08E-4E99-4A69-A5D7-326F0BBC2C96}"/>
                </a:ext>
              </a:extLst>
            </p:cNvPr>
            <p:cNvSpPr/>
            <p:nvPr/>
          </p:nvSpPr>
          <p:spPr>
            <a:xfrm>
              <a:off x="659922" y="4757929"/>
              <a:ext cx="94404" cy="944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633F732-68DC-48BE-A04D-89CAAE5FD333}"/>
                </a:ext>
              </a:extLst>
            </p:cNvPr>
            <p:cNvSpPr/>
            <p:nvPr/>
          </p:nvSpPr>
          <p:spPr>
            <a:xfrm>
              <a:off x="659922" y="4285853"/>
              <a:ext cx="94404" cy="944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4DA3257-7A4D-44D7-9AAD-72B9C27DA5EC}"/>
                </a:ext>
              </a:extLst>
            </p:cNvPr>
            <p:cNvSpPr/>
            <p:nvPr/>
          </p:nvSpPr>
          <p:spPr>
            <a:xfrm>
              <a:off x="659922" y="3812381"/>
              <a:ext cx="94404" cy="944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7374D80-D9AF-47C1-866D-C45640191260}"/>
                </a:ext>
              </a:extLst>
            </p:cNvPr>
            <p:cNvSpPr/>
            <p:nvPr/>
          </p:nvSpPr>
          <p:spPr>
            <a:xfrm>
              <a:off x="659922" y="3341130"/>
              <a:ext cx="94404" cy="944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E6A180D-D33D-4F24-998E-B5ECD575E6B1}"/>
              </a:ext>
            </a:extLst>
          </p:cNvPr>
          <p:cNvSpPr/>
          <p:nvPr/>
        </p:nvSpPr>
        <p:spPr>
          <a:xfrm>
            <a:off x="909781" y="3470438"/>
            <a:ext cx="1182418" cy="2859782"/>
          </a:xfrm>
          <a:prstGeom prst="roundRect">
            <a:avLst>
              <a:gd name="adj" fmla="val 6512"/>
            </a:avLst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矩形: 圆角 259">
            <a:extLst>
              <a:ext uri="{FF2B5EF4-FFF2-40B4-BE49-F238E27FC236}">
                <a16:creationId xmlns:a16="http://schemas.microsoft.com/office/drawing/2014/main" id="{5EFB2DB6-219E-4E75-B7D4-EC4AB26F3350}"/>
              </a:ext>
            </a:extLst>
          </p:cNvPr>
          <p:cNvSpPr/>
          <p:nvPr/>
        </p:nvSpPr>
        <p:spPr>
          <a:xfrm>
            <a:off x="1080682" y="5452283"/>
            <a:ext cx="812800" cy="3650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8A0DE6D8-C014-45BB-A13E-DD52475F5FAE}"/>
              </a:ext>
            </a:extLst>
          </p:cNvPr>
          <p:cNvSpPr/>
          <p:nvPr/>
        </p:nvSpPr>
        <p:spPr>
          <a:xfrm>
            <a:off x="1080682" y="4981641"/>
            <a:ext cx="812800" cy="3650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A15536BE-367E-4F30-984A-0BE1E4E502A7}"/>
              </a:ext>
            </a:extLst>
          </p:cNvPr>
          <p:cNvSpPr/>
          <p:nvPr/>
        </p:nvSpPr>
        <p:spPr>
          <a:xfrm>
            <a:off x="2319059" y="5452283"/>
            <a:ext cx="812800" cy="3650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39F69881-CE28-477A-BB4A-0AB64CD4BE36}"/>
              </a:ext>
            </a:extLst>
          </p:cNvPr>
          <p:cNvSpPr/>
          <p:nvPr/>
        </p:nvSpPr>
        <p:spPr>
          <a:xfrm>
            <a:off x="3665742" y="5462466"/>
            <a:ext cx="812800" cy="3650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69422244-8745-4437-A1E9-71510960F619}"/>
              </a:ext>
            </a:extLst>
          </p:cNvPr>
          <p:cNvSpPr/>
          <p:nvPr/>
        </p:nvSpPr>
        <p:spPr>
          <a:xfrm>
            <a:off x="3665742" y="4999994"/>
            <a:ext cx="812800" cy="3650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9AE856BD-6D6B-4BD1-B72A-5C102A59E06A}"/>
              </a:ext>
            </a:extLst>
          </p:cNvPr>
          <p:cNvSpPr/>
          <p:nvPr/>
        </p:nvSpPr>
        <p:spPr>
          <a:xfrm>
            <a:off x="3665742" y="4545063"/>
            <a:ext cx="812800" cy="3650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BCBED207-6EC5-4E37-A1DF-F32A32103D2B}"/>
              </a:ext>
            </a:extLst>
          </p:cNvPr>
          <p:cNvSpPr/>
          <p:nvPr/>
        </p:nvSpPr>
        <p:spPr>
          <a:xfrm>
            <a:off x="3665742" y="3993587"/>
            <a:ext cx="812800" cy="36505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6EBEB6B5-DD69-47B5-A195-B50218BB5E89}"/>
              </a:ext>
            </a:extLst>
          </p:cNvPr>
          <p:cNvSpPr/>
          <p:nvPr/>
        </p:nvSpPr>
        <p:spPr>
          <a:xfrm>
            <a:off x="3665742" y="3538656"/>
            <a:ext cx="812800" cy="36505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F063C43D-8EA0-4FC9-86C1-C143AC88105D}"/>
              </a:ext>
            </a:extLst>
          </p:cNvPr>
          <p:cNvSpPr/>
          <p:nvPr/>
        </p:nvSpPr>
        <p:spPr>
          <a:xfrm>
            <a:off x="4947797" y="5452283"/>
            <a:ext cx="812800" cy="3650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5E131807-FAEC-4F7F-8FCC-26927EDC8645}"/>
              </a:ext>
            </a:extLst>
          </p:cNvPr>
          <p:cNvSpPr/>
          <p:nvPr/>
        </p:nvSpPr>
        <p:spPr>
          <a:xfrm>
            <a:off x="4947797" y="4992821"/>
            <a:ext cx="812800" cy="3650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81BD03E0-5D2B-4F76-8B4F-8E91C413035F}"/>
              </a:ext>
            </a:extLst>
          </p:cNvPr>
          <p:cNvSpPr/>
          <p:nvPr/>
        </p:nvSpPr>
        <p:spPr>
          <a:xfrm>
            <a:off x="4947797" y="4521578"/>
            <a:ext cx="812800" cy="3650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0690A87C-96A8-47CC-ACB8-6992642B273A}"/>
              </a:ext>
            </a:extLst>
          </p:cNvPr>
          <p:cNvSpPr/>
          <p:nvPr/>
        </p:nvSpPr>
        <p:spPr>
          <a:xfrm>
            <a:off x="4947797" y="3993587"/>
            <a:ext cx="812800" cy="36505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FF0F3496-4D15-4B67-8874-D887CBB95CBC}"/>
              </a:ext>
            </a:extLst>
          </p:cNvPr>
          <p:cNvSpPr/>
          <p:nvPr/>
        </p:nvSpPr>
        <p:spPr>
          <a:xfrm>
            <a:off x="6638794" y="5437865"/>
            <a:ext cx="410941" cy="36505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F8D8C906-4C6C-4B28-BEE9-D7325D668E7F}"/>
              </a:ext>
            </a:extLst>
          </p:cNvPr>
          <p:cNvSpPr/>
          <p:nvPr/>
        </p:nvSpPr>
        <p:spPr>
          <a:xfrm>
            <a:off x="6638793" y="4999995"/>
            <a:ext cx="410941" cy="36505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FEAA51CA-1E66-439A-AEAC-4F26B87AD3F0}"/>
              </a:ext>
            </a:extLst>
          </p:cNvPr>
          <p:cNvSpPr/>
          <p:nvPr/>
        </p:nvSpPr>
        <p:spPr>
          <a:xfrm>
            <a:off x="6638792" y="4525952"/>
            <a:ext cx="410941" cy="36505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42199D61-BC0E-498C-862F-79AC5523D65C}"/>
              </a:ext>
            </a:extLst>
          </p:cNvPr>
          <p:cNvSpPr/>
          <p:nvPr/>
        </p:nvSpPr>
        <p:spPr>
          <a:xfrm>
            <a:off x="7516991" y="5437865"/>
            <a:ext cx="410941" cy="36505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29F8A21D-3637-471A-BAB6-B2DFE1761A30}"/>
              </a:ext>
            </a:extLst>
          </p:cNvPr>
          <p:cNvSpPr/>
          <p:nvPr/>
        </p:nvSpPr>
        <p:spPr>
          <a:xfrm>
            <a:off x="7509907" y="4988738"/>
            <a:ext cx="410941" cy="36505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49A918F8-E0C4-4EA4-8671-14C33AC3CF50}"/>
              </a:ext>
            </a:extLst>
          </p:cNvPr>
          <p:cNvSpPr/>
          <p:nvPr/>
        </p:nvSpPr>
        <p:spPr>
          <a:xfrm>
            <a:off x="7516991" y="4509565"/>
            <a:ext cx="410941" cy="36505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1CA803E-7533-45BA-8758-B39EDB8F7519}"/>
              </a:ext>
            </a:extLst>
          </p:cNvPr>
          <p:cNvGrpSpPr/>
          <p:nvPr/>
        </p:nvGrpSpPr>
        <p:grpSpPr>
          <a:xfrm>
            <a:off x="710880" y="5847056"/>
            <a:ext cx="10875695" cy="419741"/>
            <a:chOff x="710880" y="5847056"/>
            <a:chExt cx="10875695" cy="419741"/>
          </a:xfrm>
        </p:grpSpPr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C73852A8-5054-495F-BAB7-A32A69EC44E5}"/>
                </a:ext>
              </a:extLst>
            </p:cNvPr>
            <p:cNvCxnSpPr>
              <a:cxnSpLocks/>
            </p:cNvCxnSpPr>
            <p:nvPr/>
          </p:nvCxnSpPr>
          <p:spPr>
            <a:xfrm>
              <a:off x="710880" y="5892799"/>
              <a:ext cx="108756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62D6700-0A20-4150-AD4D-EC7B0F8CBEF3}"/>
                </a:ext>
              </a:extLst>
            </p:cNvPr>
            <p:cNvSpPr txBox="1"/>
            <p:nvPr/>
          </p:nvSpPr>
          <p:spPr>
            <a:xfrm>
              <a:off x="979052" y="5959020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20:00:00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033F7E0-3E55-42A8-8DA0-0854C5AE98FF}"/>
                </a:ext>
              </a:extLst>
            </p:cNvPr>
            <p:cNvSpPr txBox="1"/>
            <p:nvPr/>
          </p:nvSpPr>
          <p:spPr>
            <a:xfrm>
              <a:off x="2289273" y="5959020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20:00:01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4CA992C-3736-4CC4-8AC6-64189446FAB3}"/>
                </a:ext>
              </a:extLst>
            </p:cNvPr>
            <p:cNvSpPr txBox="1"/>
            <p:nvPr/>
          </p:nvSpPr>
          <p:spPr>
            <a:xfrm>
              <a:off x="3599494" y="5959020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20:00:02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BFD1880-D09A-4381-8096-3E2E4B829DC6}"/>
                </a:ext>
              </a:extLst>
            </p:cNvPr>
            <p:cNvSpPr txBox="1"/>
            <p:nvPr/>
          </p:nvSpPr>
          <p:spPr>
            <a:xfrm>
              <a:off x="4909715" y="5959020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20:00:03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819657-5DDF-496C-9921-3ED223C7577F}"/>
                </a:ext>
              </a:extLst>
            </p:cNvPr>
            <p:cNvSpPr txBox="1"/>
            <p:nvPr/>
          </p:nvSpPr>
          <p:spPr>
            <a:xfrm>
              <a:off x="6219936" y="5959020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20:00:04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046C8C3-AA9A-4B55-AE82-E753C2DDCDF8}"/>
                </a:ext>
              </a:extLst>
            </p:cNvPr>
            <p:cNvSpPr txBox="1"/>
            <p:nvPr/>
          </p:nvSpPr>
          <p:spPr>
            <a:xfrm>
              <a:off x="7530157" y="5959020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20:00:05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3EBE4C3-06EC-4279-B2B3-A7BE800A389D}"/>
                </a:ext>
              </a:extLst>
            </p:cNvPr>
            <p:cNvSpPr txBox="1"/>
            <p:nvPr/>
          </p:nvSpPr>
          <p:spPr>
            <a:xfrm>
              <a:off x="8840378" y="5959020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20:00:06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42120AF-972C-474E-AC95-AB48CB6822BA}"/>
                </a:ext>
              </a:extLst>
            </p:cNvPr>
            <p:cNvSpPr txBox="1"/>
            <p:nvPr/>
          </p:nvSpPr>
          <p:spPr>
            <a:xfrm>
              <a:off x="10150597" y="5959020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20:00:07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622914B7-AF73-405F-AEAC-87231EB81183}"/>
                </a:ext>
              </a:extLst>
            </p:cNvPr>
            <p:cNvSpPr/>
            <p:nvPr/>
          </p:nvSpPr>
          <p:spPr>
            <a:xfrm>
              <a:off x="2050007" y="5847056"/>
              <a:ext cx="84384" cy="8438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31D4C77C-8824-44B8-B673-CE2F8F3A20B3}"/>
                </a:ext>
              </a:extLst>
            </p:cNvPr>
            <p:cNvSpPr/>
            <p:nvPr/>
          </p:nvSpPr>
          <p:spPr>
            <a:xfrm>
              <a:off x="3361000" y="5847056"/>
              <a:ext cx="84384" cy="8438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E5385C26-B0BD-4A31-8E00-C614C389F067}"/>
                </a:ext>
              </a:extLst>
            </p:cNvPr>
            <p:cNvSpPr/>
            <p:nvPr/>
          </p:nvSpPr>
          <p:spPr>
            <a:xfrm>
              <a:off x="4671993" y="5847056"/>
              <a:ext cx="84384" cy="8438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EA206B4-AD6D-462C-86CB-5213110B0B55}"/>
                </a:ext>
              </a:extLst>
            </p:cNvPr>
            <p:cNvSpPr/>
            <p:nvPr/>
          </p:nvSpPr>
          <p:spPr>
            <a:xfrm>
              <a:off x="5982986" y="5847056"/>
              <a:ext cx="84384" cy="8438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38ADADD7-A02F-4C86-A6E5-7211AB8BA27B}"/>
                </a:ext>
              </a:extLst>
            </p:cNvPr>
            <p:cNvSpPr/>
            <p:nvPr/>
          </p:nvSpPr>
          <p:spPr>
            <a:xfrm>
              <a:off x="7293979" y="5847056"/>
              <a:ext cx="84384" cy="8438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DCBDAA78-AD69-4F6F-985D-A542E49AA948}"/>
                </a:ext>
              </a:extLst>
            </p:cNvPr>
            <p:cNvSpPr/>
            <p:nvPr/>
          </p:nvSpPr>
          <p:spPr>
            <a:xfrm>
              <a:off x="8604972" y="5847056"/>
              <a:ext cx="84384" cy="8438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B105702-E17A-456F-98F9-7BEC63266A61}"/>
                </a:ext>
              </a:extLst>
            </p:cNvPr>
            <p:cNvSpPr/>
            <p:nvPr/>
          </p:nvSpPr>
          <p:spPr>
            <a:xfrm>
              <a:off x="9915965" y="5847056"/>
              <a:ext cx="84384" cy="8438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C8651C95-3448-486F-88D8-91B82DC5CEF4}"/>
                </a:ext>
              </a:extLst>
            </p:cNvPr>
            <p:cNvSpPr/>
            <p:nvPr/>
          </p:nvSpPr>
          <p:spPr>
            <a:xfrm>
              <a:off x="11226959" y="5847056"/>
              <a:ext cx="84384" cy="8438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306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10508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08 -0.00046 L 0.2108 -0.0004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8 -0.00046 L 0.31666 -0.0016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6 -0.00162 L 0.42148 0.0004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48 0.00046 L 0.52734 0.0023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34 0.00232 L 0.47487 0.0368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171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260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限流过滤器</a:t>
            </a:r>
            <a:r>
              <a:rPr lang="en-US" altLang="zh-CN"/>
              <a:t>-</a:t>
            </a:r>
            <a:r>
              <a:rPr lang="zh-CN" altLang="en-US"/>
              <a:t>漏桶算法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C473544C-2D8F-47B1-8F6E-E604D2213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2149253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漏桶算法说明：</a:t>
            </a:r>
            <a:endParaRPr lang="en-US" altLang="zh-CN"/>
          </a:p>
          <a:p>
            <a:pPr algn="l" latinLnBrk="1"/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将每个请求视作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水滴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放入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漏桶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进行存储；</a:t>
            </a:r>
          </a:p>
          <a:p>
            <a:pPr algn="l" latinLnBrk="1"/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漏桶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以固定速率向外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漏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出请求来执行，如果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漏桶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空了则停止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漏水”；</a:t>
            </a:r>
          </a:p>
          <a:p>
            <a:pPr algn="l" latinLnBrk="1"/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如果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漏桶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满了则多余的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水滴</a:t>
            </a:r>
            <a:r>
              <a:rPr lang="en-US" altLang="zh-CN" b="0" i="0">
                <a:solidFill>
                  <a:srgbClr val="303030"/>
                </a:solidFill>
                <a:effectLst/>
                <a:latin typeface="Helvetica Neue"/>
              </a:rPr>
              <a:t>"</a:t>
            </a:r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会被直接丢弃。</a:t>
            </a: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0A330E29-7223-403B-94C0-B6110C6A5526}"/>
              </a:ext>
            </a:extLst>
          </p:cNvPr>
          <p:cNvSpPr/>
          <p:nvPr/>
        </p:nvSpPr>
        <p:spPr>
          <a:xfrm>
            <a:off x="5649237" y="4099370"/>
            <a:ext cx="1415442" cy="1260268"/>
          </a:xfrm>
          <a:custGeom>
            <a:avLst/>
            <a:gdLst>
              <a:gd name="connsiteX0" fmla="*/ 1265129 w 2542784"/>
              <a:gd name="connsiteY0" fmla="*/ 25053 h 2604080"/>
              <a:gd name="connsiteX1" fmla="*/ 12526 w 2542784"/>
              <a:gd name="connsiteY1" fmla="*/ 472282 h 2604080"/>
              <a:gd name="connsiteX2" fmla="*/ 1265129 w 2542784"/>
              <a:gd name="connsiteY2" fmla="*/ 919511 h 2604080"/>
              <a:gd name="connsiteX3" fmla="*/ 2517732 w 2542784"/>
              <a:gd name="connsiteY3" fmla="*/ 472282 h 2604080"/>
              <a:gd name="connsiteX4" fmla="*/ 1265129 w 2542784"/>
              <a:gd name="connsiteY4" fmla="*/ 25053 h 2604080"/>
              <a:gd name="connsiteX5" fmla="*/ 1271392 w 2542784"/>
              <a:gd name="connsiteY5" fmla="*/ 0 h 2604080"/>
              <a:gd name="connsiteX6" fmla="*/ 2542784 w 2542784"/>
              <a:gd name="connsiteY6" fmla="*/ 431587 h 2604080"/>
              <a:gd name="connsiteX7" fmla="*/ 2542784 w 2542784"/>
              <a:gd name="connsiteY7" fmla="*/ 523731 h 2604080"/>
              <a:gd name="connsiteX8" fmla="*/ 2146961 w 2542784"/>
              <a:gd name="connsiteY8" fmla="*/ 2462767 h 2604080"/>
              <a:gd name="connsiteX9" fmla="*/ 2135585 w 2542784"/>
              <a:gd name="connsiteY9" fmla="*/ 2462767 h 2604080"/>
              <a:gd name="connsiteX10" fmla="*/ 2131193 w 2542784"/>
              <a:gd name="connsiteY10" fmla="*/ 2476917 h 2604080"/>
              <a:gd name="connsiteX11" fmla="*/ 1265129 w 2542784"/>
              <a:gd name="connsiteY11" fmla="*/ 2604080 h 2604080"/>
              <a:gd name="connsiteX12" fmla="*/ 394570 w 2542784"/>
              <a:gd name="connsiteY12" fmla="*/ 2462434 h 2604080"/>
              <a:gd name="connsiteX13" fmla="*/ 395285 w 2542784"/>
              <a:gd name="connsiteY13" fmla="*/ 2460131 h 2604080"/>
              <a:gd name="connsiteX14" fmla="*/ 0 w 2542784"/>
              <a:gd name="connsiteY14" fmla="*/ 523731 h 2604080"/>
              <a:gd name="connsiteX15" fmla="*/ 0 w 2542784"/>
              <a:gd name="connsiteY15" fmla="*/ 431587 h 2604080"/>
              <a:gd name="connsiteX16" fmla="*/ 1271392 w 2542784"/>
              <a:gd name="connsiteY16" fmla="*/ 0 h 26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2784" h="2604080">
                <a:moveTo>
                  <a:pt x="1265129" y="25053"/>
                </a:moveTo>
                <a:cubicBezTo>
                  <a:pt x="573335" y="25053"/>
                  <a:pt x="12526" y="225284"/>
                  <a:pt x="12526" y="472282"/>
                </a:cubicBezTo>
                <a:cubicBezTo>
                  <a:pt x="12526" y="719280"/>
                  <a:pt x="573335" y="919511"/>
                  <a:pt x="1265129" y="919511"/>
                </a:cubicBezTo>
                <a:cubicBezTo>
                  <a:pt x="1956923" y="919511"/>
                  <a:pt x="2517732" y="719280"/>
                  <a:pt x="2517732" y="472282"/>
                </a:cubicBezTo>
                <a:cubicBezTo>
                  <a:pt x="2517732" y="225284"/>
                  <a:pt x="1956923" y="25053"/>
                  <a:pt x="1265129" y="25053"/>
                </a:cubicBezTo>
                <a:close/>
                <a:moveTo>
                  <a:pt x="1271392" y="0"/>
                </a:moveTo>
                <a:cubicBezTo>
                  <a:pt x="1973562" y="0"/>
                  <a:pt x="2542784" y="193228"/>
                  <a:pt x="2542784" y="431587"/>
                </a:cubicBezTo>
                <a:lnTo>
                  <a:pt x="2542784" y="523731"/>
                </a:lnTo>
                <a:lnTo>
                  <a:pt x="2146961" y="2462767"/>
                </a:lnTo>
                <a:lnTo>
                  <a:pt x="2135585" y="2462767"/>
                </a:lnTo>
                <a:lnTo>
                  <a:pt x="2131193" y="2476917"/>
                </a:lnTo>
                <a:cubicBezTo>
                  <a:pt x="2086612" y="2548343"/>
                  <a:pt x="1715875" y="2604080"/>
                  <a:pt x="1265129" y="2604080"/>
                </a:cubicBezTo>
                <a:cubicBezTo>
                  <a:pt x="784333" y="2604080"/>
                  <a:pt x="394570" y="2540663"/>
                  <a:pt x="394570" y="2462434"/>
                </a:cubicBezTo>
                <a:lnTo>
                  <a:pt x="395285" y="2460131"/>
                </a:lnTo>
                <a:lnTo>
                  <a:pt x="0" y="523731"/>
                </a:lnTo>
                <a:lnTo>
                  <a:pt x="0" y="431587"/>
                </a:lnTo>
                <a:cubicBezTo>
                  <a:pt x="0" y="193228"/>
                  <a:pt x="569222" y="0"/>
                  <a:pt x="127139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5" name="泪滴形 264">
            <a:extLst>
              <a:ext uri="{FF2B5EF4-FFF2-40B4-BE49-F238E27FC236}">
                <a16:creationId xmlns:a16="http://schemas.microsoft.com/office/drawing/2014/main" id="{D66191E7-98D4-4CBD-885F-953255A970DB}"/>
              </a:ext>
            </a:extLst>
          </p:cNvPr>
          <p:cNvSpPr/>
          <p:nvPr/>
        </p:nvSpPr>
        <p:spPr>
          <a:xfrm rot="18925227">
            <a:off x="6507181" y="3554706"/>
            <a:ext cx="212712" cy="212712"/>
          </a:xfrm>
          <a:prstGeom prst="teardrop">
            <a:avLst>
              <a:gd name="adj" fmla="val 1423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泪滴形 63">
            <a:extLst>
              <a:ext uri="{FF2B5EF4-FFF2-40B4-BE49-F238E27FC236}">
                <a16:creationId xmlns:a16="http://schemas.microsoft.com/office/drawing/2014/main" id="{1BFBB4BF-6DEA-48F1-B08C-B4DB55EA631E}"/>
              </a:ext>
            </a:extLst>
          </p:cNvPr>
          <p:cNvSpPr/>
          <p:nvPr/>
        </p:nvSpPr>
        <p:spPr>
          <a:xfrm rot="18925227">
            <a:off x="6250603" y="3993015"/>
            <a:ext cx="212712" cy="212712"/>
          </a:xfrm>
          <a:prstGeom prst="teardrop">
            <a:avLst>
              <a:gd name="adj" fmla="val 1423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泪滴形 64">
            <a:extLst>
              <a:ext uri="{FF2B5EF4-FFF2-40B4-BE49-F238E27FC236}">
                <a16:creationId xmlns:a16="http://schemas.microsoft.com/office/drawing/2014/main" id="{C0D2CC25-A815-484A-AA54-085C06D80FF6}"/>
              </a:ext>
            </a:extLst>
          </p:cNvPr>
          <p:cNvSpPr/>
          <p:nvPr/>
        </p:nvSpPr>
        <p:spPr>
          <a:xfrm rot="18925227">
            <a:off x="5989644" y="3554707"/>
            <a:ext cx="212712" cy="212712"/>
          </a:xfrm>
          <a:prstGeom prst="teardrop">
            <a:avLst>
              <a:gd name="adj" fmla="val 1423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泪滴形 65">
            <a:extLst>
              <a:ext uri="{FF2B5EF4-FFF2-40B4-BE49-F238E27FC236}">
                <a16:creationId xmlns:a16="http://schemas.microsoft.com/office/drawing/2014/main" id="{F13D6267-45DA-402D-A738-71B73B9633DB}"/>
              </a:ext>
            </a:extLst>
          </p:cNvPr>
          <p:cNvSpPr/>
          <p:nvPr/>
        </p:nvSpPr>
        <p:spPr>
          <a:xfrm rot="18925227">
            <a:off x="6250604" y="5635690"/>
            <a:ext cx="212712" cy="212712"/>
          </a:xfrm>
          <a:prstGeom prst="teardrop">
            <a:avLst>
              <a:gd name="adj" fmla="val 1423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泪滴形 66">
            <a:extLst>
              <a:ext uri="{FF2B5EF4-FFF2-40B4-BE49-F238E27FC236}">
                <a16:creationId xmlns:a16="http://schemas.microsoft.com/office/drawing/2014/main" id="{63640575-DFB7-413E-87A3-EA29FFC7BEDF}"/>
              </a:ext>
            </a:extLst>
          </p:cNvPr>
          <p:cNvSpPr/>
          <p:nvPr/>
        </p:nvSpPr>
        <p:spPr>
          <a:xfrm rot="18925227">
            <a:off x="6256867" y="6168504"/>
            <a:ext cx="212712" cy="212712"/>
          </a:xfrm>
          <a:prstGeom prst="teardrop">
            <a:avLst>
              <a:gd name="adj" fmla="val 1423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泪滴形 67">
            <a:extLst>
              <a:ext uri="{FF2B5EF4-FFF2-40B4-BE49-F238E27FC236}">
                <a16:creationId xmlns:a16="http://schemas.microsoft.com/office/drawing/2014/main" id="{D2F2F03B-5D7B-4692-B155-B0CB3B798B8F}"/>
              </a:ext>
            </a:extLst>
          </p:cNvPr>
          <p:cNvSpPr/>
          <p:nvPr/>
        </p:nvSpPr>
        <p:spPr>
          <a:xfrm rot="18925227">
            <a:off x="5373686" y="4511844"/>
            <a:ext cx="212712" cy="212712"/>
          </a:xfrm>
          <a:prstGeom prst="teardrop">
            <a:avLst>
              <a:gd name="adj" fmla="val 1423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泪滴形 68">
            <a:extLst>
              <a:ext uri="{FF2B5EF4-FFF2-40B4-BE49-F238E27FC236}">
                <a16:creationId xmlns:a16="http://schemas.microsoft.com/office/drawing/2014/main" id="{24EC5ADF-2C5C-4E1D-A160-BDB31B0C45B8}"/>
              </a:ext>
            </a:extLst>
          </p:cNvPr>
          <p:cNvSpPr/>
          <p:nvPr/>
        </p:nvSpPr>
        <p:spPr>
          <a:xfrm rot="18925227">
            <a:off x="5373685" y="5001520"/>
            <a:ext cx="212712" cy="212712"/>
          </a:xfrm>
          <a:prstGeom prst="teardrop">
            <a:avLst>
              <a:gd name="adj" fmla="val 1423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标注: 双弯曲线形(无边框) 268">
            <a:extLst>
              <a:ext uri="{FF2B5EF4-FFF2-40B4-BE49-F238E27FC236}">
                <a16:creationId xmlns:a16="http://schemas.microsoft.com/office/drawing/2014/main" id="{31A9E9CD-7CA8-4F92-B977-9BC5A590A22B}"/>
              </a:ext>
            </a:extLst>
          </p:cNvPr>
          <p:cNvSpPr/>
          <p:nvPr/>
        </p:nvSpPr>
        <p:spPr>
          <a:xfrm>
            <a:off x="7795650" y="2934971"/>
            <a:ext cx="1898943" cy="822814"/>
          </a:xfrm>
          <a:prstGeom prst="callout3">
            <a:avLst>
              <a:gd name="adj1" fmla="val 79644"/>
              <a:gd name="adj2" fmla="val -52848"/>
              <a:gd name="adj3" fmla="val 46152"/>
              <a:gd name="adj4" fmla="val -1495"/>
              <a:gd name="adj5" fmla="val 68031"/>
              <a:gd name="adj6" fmla="val 4441"/>
              <a:gd name="adj7" fmla="val 67292"/>
              <a:gd name="adj8" fmla="val 95053"/>
            </a:avLst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水滴代表请求的流量</a:t>
            </a:r>
          </a:p>
        </p:txBody>
      </p:sp>
      <p:sp>
        <p:nvSpPr>
          <p:cNvPr id="74" name="标注: 双弯曲线形(无边框) 73">
            <a:extLst>
              <a:ext uri="{FF2B5EF4-FFF2-40B4-BE49-F238E27FC236}">
                <a16:creationId xmlns:a16="http://schemas.microsoft.com/office/drawing/2014/main" id="{CFF2DDC0-4B3A-414C-B34F-F3E271FB730D}"/>
              </a:ext>
            </a:extLst>
          </p:cNvPr>
          <p:cNvSpPr/>
          <p:nvPr/>
        </p:nvSpPr>
        <p:spPr>
          <a:xfrm>
            <a:off x="8461844" y="3990373"/>
            <a:ext cx="1594789" cy="822814"/>
          </a:xfrm>
          <a:prstGeom prst="callout3">
            <a:avLst>
              <a:gd name="adj1" fmla="val 99435"/>
              <a:gd name="adj2" fmla="val -88312"/>
              <a:gd name="adj3" fmla="val 46152"/>
              <a:gd name="adj4" fmla="val 3782"/>
              <a:gd name="adj5" fmla="val 72598"/>
              <a:gd name="adj6" fmla="val 14777"/>
              <a:gd name="adj7" fmla="val 71859"/>
              <a:gd name="adj8" fmla="val 95053"/>
            </a:avLst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漏桶存储请求</a:t>
            </a:r>
          </a:p>
        </p:txBody>
      </p:sp>
      <p:sp>
        <p:nvSpPr>
          <p:cNvPr id="75" name="标注: 双弯曲线形(无边框) 74">
            <a:extLst>
              <a:ext uri="{FF2B5EF4-FFF2-40B4-BE49-F238E27FC236}">
                <a16:creationId xmlns:a16="http://schemas.microsoft.com/office/drawing/2014/main" id="{D7B3AEEB-2B67-47E9-B40F-3D815459FCCA}"/>
              </a:ext>
            </a:extLst>
          </p:cNvPr>
          <p:cNvSpPr/>
          <p:nvPr/>
        </p:nvSpPr>
        <p:spPr>
          <a:xfrm>
            <a:off x="1604783" y="3838371"/>
            <a:ext cx="2601206" cy="822814"/>
          </a:xfrm>
          <a:prstGeom prst="callout3">
            <a:avLst>
              <a:gd name="adj1" fmla="val 105524"/>
              <a:gd name="adj2" fmla="val 143961"/>
              <a:gd name="adj3" fmla="val 47675"/>
              <a:gd name="adj4" fmla="val 93350"/>
              <a:gd name="adj5" fmla="val 80209"/>
              <a:gd name="adj6" fmla="val 90460"/>
              <a:gd name="adj7" fmla="val 80994"/>
              <a:gd name="adj8" fmla="val 10782"/>
            </a:avLst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漏桶满后，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多余请求等待或抛弃</a:t>
            </a:r>
          </a:p>
        </p:txBody>
      </p:sp>
      <p:sp>
        <p:nvSpPr>
          <p:cNvPr id="76" name="标注: 双弯曲线形(无边框) 75">
            <a:extLst>
              <a:ext uri="{FF2B5EF4-FFF2-40B4-BE49-F238E27FC236}">
                <a16:creationId xmlns:a16="http://schemas.microsoft.com/office/drawing/2014/main" id="{5FD9DA84-8B17-413E-A186-BEF2E959BB5C}"/>
              </a:ext>
            </a:extLst>
          </p:cNvPr>
          <p:cNvSpPr/>
          <p:nvPr/>
        </p:nvSpPr>
        <p:spPr>
          <a:xfrm>
            <a:off x="7299027" y="5452046"/>
            <a:ext cx="2601206" cy="822814"/>
          </a:xfrm>
          <a:prstGeom prst="callout3">
            <a:avLst>
              <a:gd name="adj1" fmla="val 70510"/>
              <a:gd name="adj2" fmla="val 88102"/>
              <a:gd name="adj3" fmla="val 70510"/>
              <a:gd name="adj4" fmla="val 13413"/>
              <a:gd name="adj5" fmla="val 49763"/>
              <a:gd name="adj6" fmla="val 7151"/>
              <a:gd name="adj7" fmla="val 91650"/>
              <a:gd name="adj8" fmla="val -27742"/>
            </a:avLst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漏桶以固定频率漏出请求</a:t>
            </a:r>
          </a:p>
        </p:txBody>
      </p:sp>
    </p:spTree>
    <p:extLst>
      <p:ext uri="{BB962C8B-B14F-4D97-AF65-F5344CB8AC3E}">
        <p14:creationId xmlns:p14="http://schemas.microsoft.com/office/powerpoint/2010/main" val="983577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65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69" grpId="0" animBg="1"/>
      <p:bldP spid="74" grpId="0" animBg="1"/>
      <p:bldP spid="75" grpId="0" animBg="1"/>
      <p:bldP spid="7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限流过滤器</a:t>
            </a:r>
            <a:r>
              <a:rPr lang="en-US" altLang="zh-CN"/>
              <a:t>-</a:t>
            </a:r>
            <a:r>
              <a:rPr lang="zh-CN" altLang="en-US"/>
              <a:t>令牌桶算法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C473544C-2D8F-47B1-8F6E-E604D2213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3"/>
            <a:ext cx="10749598" cy="2149253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漏桶算法说明：</a:t>
            </a:r>
            <a:endParaRPr lang="en-US" altLang="zh-CN"/>
          </a:p>
          <a:p>
            <a:pPr latinLnBrk="1"/>
            <a:r>
              <a:rPr lang="zh-CN" altLang="en-US">
                <a:solidFill>
                  <a:srgbClr val="303030"/>
                </a:solidFill>
                <a:latin typeface="Helvetica Neue"/>
              </a:rPr>
              <a:t>以固定的速率生成令牌，存入令牌桶中，如果令牌桶满了以后，多余令牌丢弃</a:t>
            </a:r>
            <a:endParaRPr lang="en-US" altLang="zh-CN">
              <a:solidFill>
                <a:srgbClr val="303030"/>
              </a:solidFill>
              <a:latin typeface="Helvetica Neue"/>
            </a:endParaRPr>
          </a:p>
          <a:p>
            <a:pPr latinLnBrk="1"/>
            <a:r>
              <a:rPr lang="zh-CN" altLang="en-US">
                <a:solidFill>
                  <a:srgbClr val="303030"/>
                </a:solidFill>
                <a:latin typeface="Helvetica Neue"/>
              </a:rPr>
              <a:t>请求进入后，必须先尝试从桶中获取令牌，获取到令牌后才可以被处理</a:t>
            </a:r>
            <a:endParaRPr lang="en-US" altLang="zh-CN">
              <a:solidFill>
                <a:srgbClr val="303030"/>
              </a:solidFill>
              <a:latin typeface="Helvetica Neue"/>
            </a:endParaRPr>
          </a:p>
          <a:p>
            <a:pPr latinLnBrk="1"/>
            <a:r>
              <a:rPr lang="zh-CN" altLang="en-US" b="0" i="0">
                <a:solidFill>
                  <a:srgbClr val="303030"/>
                </a:solidFill>
                <a:effectLst/>
                <a:latin typeface="Helvetica Neue"/>
              </a:rPr>
              <a:t>如果令牌桶中没有令牌，则请求等待或丢弃</a:t>
            </a: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0A330E29-7223-403B-94C0-B6110C6A5526}"/>
              </a:ext>
            </a:extLst>
          </p:cNvPr>
          <p:cNvSpPr/>
          <p:nvPr/>
        </p:nvSpPr>
        <p:spPr>
          <a:xfrm>
            <a:off x="5750747" y="3984248"/>
            <a:ext cx="1212423" cy="1112495"/>
          </a:xfrm>
          <a:custGeom>
            <a:avLst/>
            <a:gdLst>
              <a:gd name="connsiteX0" fmla="*/ 1265129 w 2542784"/>
              <a:gd name="connsiteY0" fmla="*/ 25053 h 2604080"/>
              <a:gd name="connsiteX1" fmla="*/ 12526 w 2542784"/>
              <a:gd name="connsiteY1" fmla="*/ 472282 h 2604080"/>
              <a:gd name="connsiteX2" fmla="*/ 1265129 w 2542784"/>
              <a:gd name="connsiteY2" fmla="*/ 919511 h 2604080"/>
              <a:gd name="connsiteX3" fmla="*/ 2517732 w 2542784"/>
              <a:gd name="connsiteY3" fmla="*/ 472282 h 2604080"/>
              <a:gd name="connsiteX4" fmla="*/ 1265129 w 2542784"/>
              <a:gd name="connsiteY4" fmla="*/ 25053 h 2604080"/>
              <a:gd name="connsiteX5" fmla="*/ 1271392 w 2542784"/>
              <a:gd name="connsiteY5" fmla="*/ 0 h 2604080"/>
              <a:gd name="connsiteX6" fmla="*/ 2542784 w 2542784"/>
              <a:gd name="connsiteY6" fmla="*/ 431587 h 2604080"/>
              <a:gd name="connsiteX7" fmla="*/ 2542784 w 2542784"/>
              <a:gd name="connsiteY7" fmla="*/ 523731 h 2604080"/>
              <a:gd name="connsiteX8" fmla="*/ 2146961 w 2542784"/>
              <a:gd name="connsiteY8" fmla="*/ 2462767 h 2604080"/>
              <a:gd name="connsiteX9" fmla="*/ 2135585 w 2542784"/>
              <a:gd name="connsiteY9" fmla="*/ 2462767 h 2604080"/>
              <a:gd name="connsiteX10" fmla="*/ 2131193 w 2542784"/>
              <a:gd name="connsiteY10" fmla="*/ 2476917 h 2604080"/>
              <a:gd name="connsiteX11" fmla="*/ 1265129 w 2542784"/>
              <a:gd name="connsiteY11" fmla="*/ 2604080 h 2604080"/>
              <a:gd name="connsiteX12" fmla="*/ 394570 w 2542784"/>
              <a:gd name="connsiteY12" fmla="*/ 2462434 h 2604080"/>
              <a:gd name="connsiteX13" fmla="*/ 395285 w 2542784"/>
              <a:gd name="connsiteY13" fmla="*/ 2460131 h 2604080"/>
              <a:gd name="connsiteX14" fmla="*/ 0 w 2542784"/>
              <a:gd name="connsiteY14" fmla="*/ 523731 h 2604080"/>
              <a:gd name="connsiteX15" fmla="*/ 0 w 2542784"/>
              <a:gd name="connsiteY15" fmla="*/ 431587 h 2604080"/>
              <a:gd name="connsiteX16" fmla="*/ 1271392 w 2542784"/>
              <a:gd name="connsiteY16" fmla="*/ 0 h 26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2784" h="2604080">
                <a:moveTo>
                  <a:pt x="1265129" y="25053"/>
                </a:moveTo>
                <a:cubicBezTo>
                  <a:pt x="573335" y="25053"/>
                  <a:pt x="12526" y="225284"/>
                  <a:pt x="12526" y="472282"/>
                </a:cubicBezTo>
                <a:cubicBezTo>
                  <a:pt x="12526" y="719280"/>
                  <a:pt x="573335" y="919511"/>
                  <a:pt x="1265129" y="919511"/>
                </a:cubicBezTo>
                <a:cubicBezTo>
                  <a:pt x="1956923" y="919511"/>
                  <a:pt x="2517732" y="719280"/>
                  <a:pt x="2517732" y="472282"/>
                </a:cubicBezTo>
                <a:cubicBezTo>
                  <a:pt x="2517732" y="225284"/>
                  <a:pt x="1956923" y="25053"/>
                  <a:pt x="1265129" y="25053"/>
                </a:cubicBezTo>
                <a:close/>
                <a:moveTo>
                  <a:pt x="1271392" y="0"/>
                </a:moveTo>
                <a:cubicBezTo>
                  <a:pt x="1973562" y="0"/>
                  <a:pt x="2542784" y="193228"/>
                  <a:pt x="2542784" y="431587"/>
                </a:cubicBezTo>
                <a:lnTo>
                  <a:pt x="2542784" y="523731"/>
                </a:lnTo>
                <a:lnTo>
                  <a:pt x="2146961" y="2462767"/>
                </a:lnTo>
                <a:lnTo>
                  <a:pt x="2135585" y="2462767"/>
                </a:lnTo>
                <a:lnTo>
                  <a:pt x="2131193" y="2476917"/>
                </a:lnTo>
                <a:cubicBezTo>
                  <a:pt x="2086612" y="2548343"/>
                  <a:pt x="1715875" y="2604080"/>
                  <a:pt x="1265129" y="2604080"/>
                </a:cubicBezTo>
                <a:cubicBezTo>
                  <a:pt x="784333" y="2604080"/>
                  <a:pt x="394570" y="2540663"/>
                  <a:pt x="394570" y="2462434"/>
                </a:cubicBezTo>
                <a:lnTo>
                  <a:pt x="395285" y="2460131"/>
                </a:lnTo>
                <a:lnTo>
                  <a:pt x="0" y="523731"/>
                </a:lnTo>
                <a:lnTo>
                  <a:pt x="0" y="431587"/>
                </a:lnTo>
                <a:cubicBezTo>
                  <a:pt x="0" y="193228"/>
                  <a:pt x="569222" y="0"/>
                  <a:pt x="127139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/>
              <a:t>令牌桶</a:t>
            </a:r>
          </a:p>
        </p:txBody>
      </p:sp>
      <p:sp>
        <p:nvSpPr>
          <p:cNvPr id="265" name="泪滴形 264">
            <a:extLst>
              <a:ext uri="{FF2B5EF4-FFF2-40B4-BE49-F238E27FC236}">
                <a16:creationId xmlns:a16="http://schemas.microsoft.com/office/drawing/2014/main" id="{D66191E7-98D4-4CBD-885F-953255A970DB}"/>
              </a:ext>
            </a:extLst>
          </p:cNvPr>
          <p:cNvSpPr/>
          <p:nvPr/>
        </p:nvSpPr>
        <p:spPr>
          <a:xfrm rot="18925227">
            <a:off x="6507181" y="3554706"/>
            <a:ext cx="212712" cy="212712"/>
          </a:xfrm>
          <a:prstGeom prst="teardrop">
            <a:avLst>
              <a:gd name="adj" fmla="val 1423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泪滴形 63">
            <a:extLst>
              <a:ext uri="{FF2B5EF4-FFF2-40B4-BE49-F238E27FC236}">
                <a16:creationId xmlns:a16="http://schemas.microsoft.com/office/drawing/2014/main" id="{1BFBB4BF-6DEA-48F1-B08C-B4DB55EA631E}"/>
              </a:ext>
            </a:extLst>
          </p:cNvPr>
          <p:cNvSpPr/>
          <p:nvPr/>
        </p:nvSpPr>
        <p:spPr>
          <a:xfrm rot="18925227">
            <a:off x="6250603" y="3993015"/>
            <a:ext cx="212712" cy="212712"/>
          </a:xfrm>
          <a:prstGeom prst="teardrop">
            <a:avLst>
              <a:gd name="adj" fmla="val 1423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泪滴形 64">
            <a:extLst>
              <a:ext uri="{FF2B5EF4-FFF2-40B4-BE49-F238E27FC236}">
                <a16:creationId xmlns:a16="http://schemas.microsoft.com/office/drawing/2014/main" id="{C0D2CC25-A815-484A-AA54-085C06D80FF6}"/>
              </a:ext>
            </a:extLst>
          </p:cNvPr>
          <p:cNvSpPr/>
          <p:nvPr/>
        </p:nvSpPr>
        <p:spPr>
          <a:xfrm rot="18925227">
            <a:off x="5989644" y="3554707"/>
            <a:ext cx="212712" cy="212712"/>
          </a:xfrm>
          <a:prstGeom prst="teardrop">
            <a:avLst>
              <a:gd name="adj" fmla="val 1423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泪滴形 65">
            <a:extLst>
              <a:ext uri="{FF2B5EF4-FFF2-40B4-BE49-F238E27FC236}">
                <a16:creationId xmlns:a16="http://schemas.microsoft.com/office/drawing/2014/main" id="{F13D6267-45DA-402D-A738-71B73B9633DB}"/>
              </a:ext>
            </a:extLst>
          </p:cNvPr>
          <p:cNvSpPr/>
          <p:nvPr/>
        </p:nvSpPr>
        <p:spPr>
          <a:xfrm rot="18925227">
            <a:off x="6250604" y="5635690"/>
            <a:ext cx="212712" cy="212712"/>
          </a:xfrm>
          <a:prstGeom prst="teardrop">
            <a:avLst>
              <a:gd name="adj" fmla="val 1423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标注: 双弯曲线形(无边框) 268">
            <a:extLst>
              <a:ext uri="{FF2B5EF4-FFF2-40B4-BE49-F238E27FC236}">
                <a16:creationId xmlns:a16="http://schemas.microsoft.com/office/drawing/2014/main" id="{31A9E9CD-7CA8-4F92-B977-9BC5A590A22B}"/>
              </a:ext>
            </a:extLst>
          </p:cNvPr>
          <p:cNvSpPr/>
          <p:nvPr/>
        </p:nvSpPr>
        <p:spPr>
          <a:xfrm>
            <a:off x="8113943" y="2953190"/>
            <a:ext cx="2475692" cy="822814"/>
          </a:xfrm>
          <a:prstGeom prst="callout3">
            <a:avLst>
              <a:gd name="adj1" fmla="val 79644"/>
              <a:gd name="adj2" fmla="val -52848"/>
              <a:gd name="adj3" fmla="val 46152"/>
              <a:gd name="adj4" fmla="val -1495"/>
              <a:gd name="adj5" fmla="val 75643"/>
              <a:gd name="adj6" fmla="val 9058"/>
              <a:gd name="adj7" fmla="val 76426"/>
              <a:gd name="adj8" fmla="val 99011"/>
            </a:avLst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固定速率生成令牌，存入令牌桶，桶满后暂停生成</a:t>
            </a:r>
          </a:p>
        </p:txBody>
      </p:sp>
      <p:sp>
        <p:nvSpPr>
          <p:cNvPr id="74" name="标注: 双弯曲线形(无边框) 73">
            <a:extLst>
              <a:ext uri="{FF2B5EF4-FFF2-40B4-BE49-F238E27FC236}">
                <a16:creationId xmlns:a16="http://schemas.microsoft.com/office/drawing/2014/main" id="{CFF2DDC0-4B3A-414C-B34F-F3E271FB730D}"/>
              </a:ext>
            </a:extLst>
          </p:cNvPr>
          <p:cNvSpPr/>
          <p:nvPr/>
        </p:nvSpPr>
        <p:spPr>
          <a:xfrm>
            <a:off x="7953765" y="3679770"/>
            <a:ext cx="1594789" cy="822814"/>
          </a:xfrm>
          <a:prstGeom prst="callout3">
            <a:avLst>
              <a:gd name="adj1" fmla="val 122270"/>
              <a:gd name="adj2" fmla="val -64749"/>
              <a:gd name="adj3" fmla="val 46152"/>
              <a:gd name="adj4" fmla="val 3782"/>
              <a:gd name="adj5" fmla="val 72598"/>
              <a:gd name="adj6" fmla="val 14777"/>
              <a:gd name="adj7" fmla="val 71859"/>
              <a:gd name="adj8" fmla="val 95053"/>
            </a:avLst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令牌桶存储令牌</a:t>
            </a:r>
          </a:p>
        </p:txBody>
      </p:sp>
      <p:sp>
        <p:nvSpPr>
          <p:cNvPr id="76" name="标注: 双弯曲线形(无边框) 75">
            <a:extLst>
              <a:ext uri="{FF2B5EF4-FFF2-40B4-BE49-F238E27FC236}">
                <a16:creationId xmlns:a16="http://schemas.microsoft.com/office/drawing/2014/main" id="{5FD9DA84-8B17-413E-A186-BEF2E959BB5C}"/>
              </a:ext>
            </a:extLst>
          </p:cNvPr>
          <p:cNvSpPr/>
          <p:nvPr/>
        </p:nvSpPr>
        <p:spPr>
          <a:xfrm>
            <a:off x="8051186" y="5865036"/>
            <a:ext cx="3092159" cy="822814"/>
          </a:xfrm>
          <a:prstGeom prst="callout3">
            <a:avLst>
              <a:gd name="adj1" fmla="val 70510"/>
              <a:gd name="adj2" fmla="val 88102"/>
              <a:gd name="adj3" fmla="val 70510"/>
              <a:gd name="adj4" fmla="val 13413"/>
              <a:gd name="adj5" fmla="val 49763"/>
              <a:gd name="adj6" fmla="val 7151"/>
              <a:gd name="adj7" fmla="val 77949"/>
              <a:gd name="adj8" fmla="val -41378"/>
            </a:avLst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没有令牌的请求被阻塞或丢弃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82C3DC3-D7F6-47FE-9D92-C4267B616B85}"/>
              </a:ext>
            </a:extLst>
          </p:cNvPr>
          <p:cNvCxnSpPr>
            <a:cxnSpLocks/>
          </p:cNvCxnSpPr>
          <p:nvPr/>
        </p:nvCxnSpPr>
        <p:spPr>
          <a:xfrm>
            <a:off x="1837939" y="6011813"/>
            <a:ext cx="82153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265BAE2-C3BD-46E2-9E15-98DB6833B73C}"/>
              </a:ext>
            </a:extLst>
          </p:cNvPr>
          <p:cNvSpPr/>
          <p:nvPr/>
        </p:nvSpPr>
        <p:spPr>
          <a:xfrm>
            <a:off x="1837939" y="5439566"/>
            <a:ext cx="764088" cy="503199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5DB7BCDD-426D-4149-9E24-889369209BBF}"/>
              </a:ext>
            </a:extLst>
          </p:cNvPr>
          <p:cNvSpPr/>
          <p:nvPr/>
        </p:nvSpPr>
        <p:spPr>
          <a:xfrm>
            <a:off x="2764161" y="5439566"/>
            <a:ext cx="764088" cy="503199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1350DA2-420C-4AA3-8D84-4006006894DE}"/>
              </a:ext>
            </a:extLst>
          </p:cNvPr>
          <p:cNvSpPr/>
          <p:nvPr/>
        </p:nvSpPr>
        <p:spPr>
          <a:xfrm>
            <a:off x="3692126" y="5448934"/>
            <a:ext cx="764088" cy="503199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1446C2F-EF66-41D1-AC32-CB7993A3CAF2}"/>
              </a:ext>
            </a:extLst>
          </p:cNvPr>
          <p:cNvSpPr/>
          <p:nvPr/>
        </p:nvSpPr>
        <p:spPr>
          <a:xfrm>
            <a:off x="4817988" y="5436874"/>
            <a:ext cx="764088" cy="503199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BAF7549-FB93-4713-839F-5AEC61F6E22E}"/>
              </a:ext>
            </a:extLst>
          </p:cNvPr>
          <p:cNvSpPr/>
          <p:nvPr/>
        </p:nvSpPr>
        <p:spPr>
          <a:xfrm>
            <a:off x="5945592" y="5436875"/>
            <a:ext cx="764088" cy="503199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注: 双弯曲线形(无边框) 25">
            <a:extLst>
              <a:ext uri="{FF2B5EF4-FFF2-40B4-BE49-F238E27FC236}">
                <a16:creationId xmlns:a16="http://schemas.microsoft.com/office/drawing/2014/main" id="{1E80F331-AC1E-434C-9328-61EC2BE621E8}"/>
              </a:ext>
            </a:extLst>
          </p:cNvPr>
          <p:cNvSpPr/>
          <p:nvPr/>
        </p:nvSpPr>
        <p:spPr>
          <a:xfrm>
            <a:off x="2713412" y="4214457"/>
            <a:ext cx="2601206" cy="822814"/>
          </a:xfrm>
          <a:prstGeom prst="callout3">
            <a:avLst>
              <a:gd name="adj1" fmla="val 132926"/>
              <a:gd name="adj2" fmla="val 122292"/>
              <a:gd name="adj3" fmla="val 52242"/>
              <a:gd name="adj4" fmla="val 92386"/>
              <a:gd name="adj5" fmla="val 66509"/>
              <a:gd name="adj6" fmla="val 85643"/>
              <a:gd name="adj7" fmla="val 67292"/>
              <a:gd name="adj8" fmla="val 7892"/>
            </a:avLst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请求要到令牌桶申请令牌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29137F72-6C8B-4F31-A9A5-7C1D00B2543C}"/>
              </a:ext>
            </a:extLst>
          </p:cNvPr>
          <p:cNvSpPr/>
          <p:nvPr/>
        </p:nvSpPr>
        <p:spPr>
          <a:xfrm>
            <a:off x="5945592" y="6214605"/>
            <a:ext cx="764088" cy="5031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标注: 双弯曲线形(无边框) 31">
            <a:extLst>
              <a:ext uri="{FF2B5EF4-FFF2-40B4-BE49-F238E27FC236}">
                <a16:creationId xmlns:a16="http://schemas.microsoft.com/office/drawing/2014/main" id="{9A65A1D7-FF05-4D3B-AAA1-56CBCF93E1AC}"/>
              </a:ext>
            </a:extLst>
          </p:cNvPr>
          <p:cNvSpPr/>
          <p:nvPr/>
        </p:nvSpPr>
        <p:spPr>
          <a:xfrm>
            <a:off x="8630444" y="4776033"/>
            <a:ext cx="1594789" cy="822814"/>
          </a:xfrm>
          <a:prstGeom prst="callout3">
            <a:avLst>
              <a:gd name="adj1" fmla="val 75077"/>
              <a:gd name="adj2" fmla="val -45112"/>
              <a:gd name="adj3" fmla="val 46152"/>
              <a:gd name="adj4" fmla="val 3782"/>
              <a:gd name="adj5" fmla="val 72598"/>
              <a:gd name="adj6" fmla="val 14777"/>
              <a:gd name="adj7" fmla="val 71859"/>
              <a:gd name="adj8" fmla="val 95053"/>
            </a:avLst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申请到令牌的请求才被服务处理</a:t>
            </a:r>
          </a:p>
        </p:txBody>
      </p:sp>
    </p:spTree>
    <p:extLst>
      <p:ext uri="{BB962C8B-B14F-4D97-AF65-F5344CB8AC3E}">
        <p14:creationId xmlns:p14="http://schemas.microsoft.com/office/powerpoint/2010/main" val="842470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09948 1.8518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9948 1.48148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65" grpId="0" animBg="1"/>
      <p:bldP spid="64" grpId="0" animBg="1"/>
      <p:bldP spid="65" grpId="0" animBg="1"/>
      <p:bldP spid="66" grpId="0" animBg="1"/>
      <p:bldP spid="66" grpId="1" animBg="1"/>
      <p:bldP spid="269" grpId="0" animBg="1"/>
      <p:bldP spid="74" grpId="0" animBg="1"/>
      <p:bldP spid="76" grpId="0" animBg="1"/>
      <p:bldP spid="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6" grpId="0" animBg="1"/>
      <p:bldP spid="31" grpId="0" animBg="1"/>
      <p:bldP spid="3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0691FAC-7E64-4162-9257-B61B9A887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限流有什么作用？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限流是保护服务器，</a:t>
            </a:r>
            <a:r>
              <a:rPr kumimoji="1" lang="zh-CN" altLang="en-US"/>
              <a:t>避免因过多请求而导致服务器过载甚至宕机</a:t>
            </a:r>
            <a:endParaRPr kumimoji="1" lang="en-US" altLang="zh-CN"/>
          </a:p>
          <a:p>
            <a:pPr marL="0" indent="0">
              <a:buNone/>
            </a:pPr>
            <a:r>
              <a:rPr kumimoji="1" lang="zh-CN" altLang="en-US"/>
              <a:t>限流算法：</a:t>
            </a: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计数器算法</a:t>
            </a: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漏桶算法</a:t>
            </a: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令牌桶算法</a:t>
            </a: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83705D8-74A1-453A-9E08-0775610E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统一网关</a:t>
            </a:r>
            <a:r>
              <a:rPr lang="en-US" altLang="zh-CN"/>
              <a:t>Gateway-</a:t>
            </a:r>
            <a:r>
              <a:rPr lang="zh-CN" altLang="en-US"/>
              <a:t>限流过滤器</a:t>
            </a:r>
          </a:p>
        </p:txBody>
      </p:sp>
    </p:spTree>
    <p:extLst>
      <p:ext uri="{BB962C8B-B14F-4D97-AF65-F5344CB8AC3E}">
        <p14:creationId xmlns:p14="http://schemas.microsoft.com/office/powerpoint/2010/main" val="1886926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6457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Nacos</a:t>
            </a:r>
            <a:r>
              <a:rPr kumimoji="1" lang="zh-CN" altLang="en-US"/>
              <a:t>配置管理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统一配置管理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24832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kumimoji="1" lang="zh-CN" altLang="en-US"/>
              <a:t>引入</a:t>
            </a:r>
            <a:r>
              <a:rPr kumimoji="1" lang="en-US" altLang="zh-CN"/>
              <a:t>Nacos</a:t>
            </a:r>
            <a:r>
              <a:rPr kumimoji="1" lang="zh-CN" altLang="en-US"/>
              <a:t>的配置管理客户端依赖：</a:t>
            </a:r>
            <a:endParaRPr kumimoji="1" lang="en-US" altLang="zh-CN"/>
          </a:p>
          <a:p>
            <a:pPr marL="342900" indent="-342900">
              <a:buFont typeface="+mj-lt"/>
              <a:buAutoNum type="arabicPeriod"/>
            </a:pPr>
            <a:endParaRPr kumimoji="1" lang="en-US" altLang="zh-CN"/>
          </a:p>
          <a:p>
            <a:pPr marL="342900" indent="-342900">
              <a:buFont typeface="+mj-lt"/>
              <a:buAutoNum type="arabicPeriod"/>
            </a:pPr>
            <a:endParaRPr kumimoji="1" lang="en-US" altLang="zh-CN"/>
          </a:p>
          <a:p>
            <a:pPr marL="342900" indent="-342900">
              <a:buFont typeface="+mj-lt"/>
              <a:buAutoNum type="arabicPeriod"/>
            </a:pPr>
            <a:endParaRPr kumimoji="1" lang="en-US" altLang="zh-CN"/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/>
              <a:t>在</a:t>
            </a:r>
            <a:r>
              <a:rPr kumimoji="1" lang="en-US" altLang="zh-CN"/>
              <a:t>userservice</a:t>
            </a:r>
            <a:r>
              <a:rPr kumimoji="1" lang="zh-CN" altLang="en-US"/>
              <a:t>中的</a:t>
            </a:r>
            <a:r>
              <a:rPr kumimoji="1" lang="en-US" altLang="zh-CN"/>
              <a:t>resource</a:t>
            </a:r>
            <a:r>
              <a:rPr kumimoji="1" lang="zh-CN" altLang="en-US"/>
              <a:t>目录添加一个</a:t>
            </a:r>
            <a:r>
              <a:rPr kumimoji="1" lang="en-US" altLang="zh-CN">
                <a:solidFill>
                  <a:srgbClr val="AD2B26"/>
                </a:solidFill>
              </a:rPr>
              <a:t>bootstrap.yml</a:t>
            </a:r>
            <a:r>
              <a:rPr kumimoji="1" lang="zh-CN" altLang="en-US"/>
              <a:t>文件，这个文件是引导文件，优先级高于</a:t>
            </a:r>
            <a:r>
              <a:rPr kumimoji="1" lang="en-US" altLang="zh-CN"/>
              <a:t>application.yml</a:t>
            </a:r>
            <a:r>
              <a:rPr kumimoji="1" lang="zh-CN" altLang="en-US"/>
              <a:t>：</a:t>
            </a:r>
            <a:endParaRPr kumimoji="1" lang="zh-CN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2FACF7-2184-43DF-8937-09EC8F4EB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1" y="2109631"/>
            <a:ext cx="10770240" cy="1169551"/>
          </a:xfrm>
          <a:prstGeom prst="rect">
            <a:avLst/>
          </a:prstGeom>
          <a:solidFill>
            <a:srgbClr val="F0F8EB"/>
          </a:solidFill>
          <a:ln>
            <a:solidFill>
              <a:srgbClr val="49504F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&lt;!--nacos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配置管理依赖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--&gt;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&gt;com.alibaba.cloud&lt;/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&gt;spring-cloud-starter-alibaba-nacos-config&lt;/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&gt;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1923A95-1F3C-41DB-9139-EFA61A414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1" y="4303730"/>
            <a:ext cx="10749598" cy="2246769"/>
          </a:xfrm>
          <a:prstGeom prst="rect">
            <a:avLst/>
          </a:prstGeom>
          <a:solidFill>
            <a:srgbClr val="F0F8EB"/>
          </a:solidFill>
          <a:ln>
            <a:solidFill>
              <a:srgbClr val="49504F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spring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application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name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userservice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服务名称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profiles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active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dev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</a:t>
            </a:r>
            <a:r>
              <a:rPr kumimoji="0" lang="zh-CN" altLang="en-US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开发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环境，</a:t>
            </a:r>
            <a:r>
              <a:rPr kumimoji="0" lang="zh-CN" altLang="en-US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这里是</a:t>
            </a:r>
            <a:r>
              <a:rPr kumimoji="0" lang="en-US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dev 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cloud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nacos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server-addr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localhost:8848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Nacos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地址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config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file-extension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 yaml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#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文件后缀名</a:t>
            </a:r>
            <a:endParaRPr kumimoji="0" lang="zh-CN" altLang="zh-CN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27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Nacos</a:t>
            </a:r>
            <a:r>
              <a:rPr kumimoji="1" lang="zh-CN" altLang="en-US"/>
              <a:t>配置管理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0AA55D8-6E60-4853-9737-886720AA7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统一配置管理</a:t>
            </a:r>
          </a:p>
        </p:txBody>
      </p:sp>
      <p:sp>
        <p:nvSpPr>
          <p:cNvPr id="282" name="文本占位符 1">
            <a:extLst>
              <a:ext uri="{FF2B5EF4-FFF2-40B4-BE49-F238E27FC236}">
                <a16:creationId xmlns:a16="http://schemas.microsoft.com/office/drawing/2014/main" id="{FC29B715-5853-4AF1-B046-073A1E41B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1" y="1646134"/>
            <a:ext cx="10749598" cy="3464346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/>
              <a:t>我们在</a:t>
            </a:r>
            <a:r>
              <a:rPr kumimoji="1" lang="en-US" altLang="zh-CN"/>
              <a:t>user-service</a:t>
            </a:r>
            <a:r>
              <a:rPr kumimoji="1" lang="zh-CN" altLang="en-US"/>
              <a:t>中将</a:t>
            </a:r>
            <a:r>
              <a:rPr kumimoji="1" lang="en-US" altLang="zh-CN"/>
              <a:t>pattern.dateformat</a:t>
            </a:r>
            <a:r>
              <a:rPr kumimoji="1" lang="zh-CN" altLang="en-US"/>
              <a:t>这个属性注入到</a:t>
            </a:r>
            <a:r>
              <a:rPr kumimoji="1" lang="en-US" altLang="zh-CN"/>
              <a:t>UserController</a:t>
            </a:r>
            <a:r>
              <a:rPr kumimoji="1" lang="zh-CN" altLang="en-US"/>
              <a:t>中做测试：</a:t>
            </a:r>
            <a:endParaRPr kumimoji="1" lang="en-US" altLang="zh-CN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813B9F2-AAD7-4D69-90CE-C4109A4E8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61" y="2164518"/>
            <a:ext cx="10728958" cy="3493264"/>
          </a:xfrm>
          <a:prstGeom prst="rect">
            <a:avLst/>
          </a:prstGeom>
          <a:solidFill>
            <a:srgbClr val="F0F8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@RestController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@RequestMapping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"/user"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class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UserController {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endParaRPr lang="en-US" altLang="zh-CN" sz="1300">
              <a:solidFill>
                <a:srgbClr val="000000"/>
              </a:solidFill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 </a:t>
            </a:r>
            <a:r>
              <a:rPr kumimoji="0" lang="zh-CN" altLang="en-US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注入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nacos</a:t>
            </a:r>
            <a:r>
              <a:rPr kumimoji="0" lang="zh-CN" altLang="en-US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中的配置属性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@Value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"${pattern.dateformat}"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private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String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dateformat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;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 </a:t>
            </a:r>
            <a:r>
              <a:rPr kumimoji="0" lang="zh-CN" altLang="en-US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编写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controller</a:t>
            </a:r>
            <a:r>
              <a:rPr kumimoji="0" lang="zh-CN" altLang="en-US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，通过日期格式化器来格式化现在时间并返回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@GetMapping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"now"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public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String now(){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return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LocalDate.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now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().format(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        DateTimeFormatter.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ofPattern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(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dateformat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 Locale.</a:t>
            </a:r>
            <a:r>
              <a:rPr kumimoji="0" lang="zh-CN" altLang="zh-CN" sz="13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CHINA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)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    );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    }</a:t>
            </a:r>
            <a:endParaRPr kumimoji="0" lang="en-US" altLang="zh-CN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00">
                <a:solidFill>
                  <a:srgbClr val="000000"/>
                </a:solidFill>
                <a:latin typeface="JetBrains Mono" panose="02000009000000000000" pitchFamily="49" charset="0"/>
                <a:cs typeface="JetBrains Mono" panose="02000009000000000000" pitchFamily="49" charset="0"/>
              </a:rPr>
              <a:t>   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</a:t>
            </a:r>
            <a:r>
              <a:rPr kumimoji="0" lang="en-US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/ ... </a:t>
            </a:r>
            <a:r>
              <a:rPr kumimoji="0" lang="zh-CN" altLang="en-US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略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</a:b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57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7eace493-e18e-4ecb-8e2d-aeca06ce7217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heme/theme1.xml><?xml version="1.0" encoding="utf-8"?>
<a:theme xmlns:a="http://schemas.openxmlformats.org/drawingml/2006/main" name="封面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C8A65159-5F27-4349-BE1D-83DFCF575720}"/>
    </a:ext>
  </a:extLst>
</a:theme>
</file>

<file path=ppt/theme/theme2.xml><?xml version="1.0" encoding="utf-8"?>
<a:theme xmlns:a="http://schemas.openxmlformats.org/drawingml/2006/main" name="目录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F9B219BF-4BE1-4BD3-A248-D2924423A0E1}"/>
    </a:ext>
  </a:extLst>
</a:theme>
</file>

<file path=ppt/theme/theme3.xml><?xml version="1.0" encoding="utf-8"?>
<a:theme xmlns:a="http://schemas.openxmlformats.org/drawingml/2006/main" name="学习目标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0A890113-FFCA-442C-927D-13B1F6790480}"/>
    </a:ext>
  </a:extLst>
</a:theme>
</file>

<file path=ppt/theme/theme4.xml><?xml version="1.0" encoding="utf-8"?>
<a:theme xmlns:a="http://schemas.openxmlformats.org/drawingml/2006/main" name="章节页版式（一级+二级标题）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B94ED4CF-1959-48D1-849F-2BE499B49977}"/>
    </a:ext>
  </a:extLst>
</a:theme>
</file>

<file path=ppt/theme/theme5.xml><?xml version="1.0" encoding="utf-8"?>
<a:theme xmlns:a="http://schemas.openxmlformats.org/drawingml/2006/main" name="章节页版式（一级标题）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BD2F8185-49D1-4D9A-B0B9-6AE45272565B}"/>
    </a:ext>
  </a:extLst>
</a:theme>
</file>

<file path=ppt/theme/theme6.xml><?xml version="1.0" encoding="utf-8"?>
<a:theme xmlns:a="http://schemas.openxmlformats.org/drawingml/2006/main" name="正文设计方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JetBrains Mono Medium"/>
        <a:ea typeface="阿里巴巴普惠体"/>
        <a:cs typeface=""/>
      </a:majorFont>
      <a:minorFont>
        <a:latin typeface="JetBrains Mono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16FCAB38-CB3E-4C26-B3F9-C03D93C4B13E}"/>
    </a:ext>
  </a:extLst>
</a:theme>
</file>

<file path=ppt/theme/theme7.xml><?xml version="1.0" encoding="utf-8"?>
<a:theme xmlns:a="http://schemas.openxmlformats.org/drawingml/2006/main" name="5_结束页设计方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A733B2B7-54CE-4164-A250-34B3AD2D2D25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编程学科双元产品模板</Template>
  <TotalTime>3702</TotalTime>
  <Words>5663</Words>
  <Application>Microsoft Office PowerPoint</Application>
  <PresentationFormat>宽屏</PresentationFormat>
  <Paragraphs>799</Paragraphs>
  <Slides>77</Slides>
  <Notes>0</Notes>
  <HiddenSlides>9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77</vt:i4>
      </vt:variant>
    </vt:vector>
  </HeadingPairs>
  <TitlesOfParts>
    <vt:vector size="100" baseType="lpstr">
      <vt:lpstr>Alibaba PuHuiTi B</vt:lpstr>
      <vt:lpstr>Alibaba PuHuiTi M</vt:lpstr>
      <vt:lpstr>Alibaba PuHuiTi R</vt:lpstr>
      <vt:lpstr>Helvetica Neue</vt:lpstr>
      <vt:lpstr>阿里巴巴普惠体</vt:lpstr>
      <vt:lpstr>等线</vt:lpstr>
      <vt:lpstr>黑体</vt:lpstr>
      <vt:lpstr>Arial</vt:lpstr>
      <vt:lpstr>Arial</vt:lpstr>
      <vt:lpstr>Calibri</vt:lpstr>
      <vt:lpstr>Courier New</vt:lpstr>
      <vt:lpstr>JetBrains Mono</vt:lpstr>
      <vt:lpstr>Segoe UI</vt:lpstr>
      <vt:lpstr>Verdana</vt:lpstr>
      <vt:lpstr>Wingdings</vt:lpstr>
      <vt:lpstr>封面2</vt:lpstr>
      <vt:lpstr>目录</vt:lpstr>
      <vt:lpstr>学习目标</vt:lpstr>
      <vt:lpstr>章节页版式（一级+二级标题）</vt:lpstr>
      <vt:lpstr>章节页版式（一级标题）</vt:lpstr>
      <vt:lpstr>正文设计方案</vt:lpstr>
      <vt:lpstr>5_结束页设计方案</vt:lpstr>
      <vt:lpstr>包装程序外壳对象</vt:lpstr>
      <vt:lpstr>微服务框架</vt:lpstr>
      <vt:lpstr>PowerPoint 演示文稿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Nacos配置管理</vt:lpstr>
      <vt:lpstr>http客户端Feign</vt:lpstr>
      <vt:lpstr>http客户端Feign</vt:lpstr>
      <vt:lpstr>http客户端Feign</vt:lpstr>
      <vt:lpstr>http客户端Feign</vt:lpstr>
      <vt:lpstr>http客户端Feign</vt:lpstr>
      <vt:lpstr>http客户端Feign</vt:lpstr>
      <vt:lpstr>http客户端Feign-快速入门</vt:lpstr>
      <vt:lpstr>http客户端Feign</vt:lpstr>
      <vt:lpstr>http客户端Feign</vt:lpstr>
      <vt:lpstr>http客户端Feign</vt:lpstr>
      <vt:lpstr>http客户端Feign-日志配置</vt:lpstr>
      <vt:lpstr>http客户端Feign</vt:lpstr>
      <vt:lpstr>http客户端Feign</vt:lpstr>
      <vt:lpstr>http客户端Feign-快速入门</vt:lpstr>
      <vt:lpstr>http客户端Feign</vt:lpstr>
      <vt:lpstr>http客户端Feign</vt:lpstr>
      <vt:lpstr>http客户端Feign-最佳实践</vt:lpstr>
      <vt:lpstr>http客户端Feign</vt:lpstr>
      <vt:lpstr>http客户端Feign</vt:lpstr>
      <vt:lpstr>http客户端Feign-最佳实践</vt:lpstr>
      <vt:lpstr>统一网关Gateway</vt:lpstr>
      <vt:lpstr>统一网关Gateway</vt:lpstr>
      <vt:lpstr>统一网关Gateway</vt:lpstr>
      <vt:lpstr>统一网关Gateway</vt:lpstr>
      <vt:lpstr>统一网关Gateway</vt:lpstr>
      <vt:lpstr>统一网关Gateway</vt:lpstr>
      <vt:lpstr>统一网关Gateway</vt:lpstr>
      <vt:lpstr>统一网关Gateway-搭建网关服务</vt:lpstr>
      <vt:lpstr>统一网关Gateway</vt:lpstr>
      <vt:lpstr>统一网关Gateway</vt:lpstr>
      <vt:lpstr>统一网关Gateway</vt:lpstr>
      <vt:lpstr>统一网关Gateway-路由断言工厂</vt:lpstr>
      <vt:lpstr>统一网关Gateway</vt:lpstr>
      <vt:lpstr>统一网关Gateway</vt:lpstr>
      <vt:lpstr>过滤器工厂 GatewayFilterFactory</vt:lpstr>
      <vt:lpstr>过滤器工厂 GatewayFilterFactory</vt:lpstr>
      <vt:lpstr>统一网关Gateway-过滤器工厂</vt:lpstr>
      <vt:lpstr>统一网关Gateway</vt:lpstr>
      <vt:lpstr>统一网关Gateway-全局过滤器</vt:lpstr>
      <vt:lpstr>统一网关Gateway-全局过滤器</vt:lpstr>
      <vt:lpstr>统一网关Gateway-全局过滤器</vt:lpstr>
      <vt:lpstr>统一网关Gateway</vt:lpstr>
      <vt:lpstr>统一网关Gateway</vt:lpstr>
      <vt:lpstr>统一网关Gateway-过滤器执行顺序</vt:lpstr>
      <vt:lpstr>统一网关Gateway</vt:lpstr>
      <vt:lpstr>统一网关Gateway</vt:lpstr>
      <vt:lpstr>统一网关Gateway-全局过滤器</vt:lpstr>
      <vt:lpstr>微服务框架小结</vt:lpstr>
      <vt:lpstr>微服务框架课程介绍</vt:lpstr>
      <vt:lpstr>统一网关Gateway</vt:lpstr>
      <vt:lpstr>统一网关Gateway</vt:lpstr>
      <vt:lpstr>统一网关Gateway</vt:lpstr>
      <vt:lpstr>统一网关Gateway</vt:lpstr>
      <vt:lpstr>统一网关Gateway-限流过滤器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输入标题</dc:title>
  <dc:creator>huyi zhang</dc:creator>
  <cp:lastModifiedBy>huyi zhang</cp:lastModifiedBy>
  <cp:revision>515</cp:revision>
  <dcterms:created xsi:type="dcterms:W3CDTF">2021-04-08T11:09:33Z</dcterms:created>
  <dcterms:modified xsi:type="dcterms:W3CDTF">2021-04-14T03:58:14Z</dcterms:modified>
</cp:coreProperties>
</file>